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0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6016" r:id="rId1"/>
    <p:sldMasterId id="2147486021" r:id="rId2"/>
    <p:sldMasterId id="2147486026" r:id="rId3"/>
    <p:sldMasterId id="2147486031" r:id="rId4"/>
    <p:sldMasterId id="2147486061" r:id="rId5"/>
    <p:sldMasterId id="2147486067" r:id="rId6"/>
    <p:sldMasterId id="2147486073" r:id="rId7"/>
    <p:sldMasterId id="2147486096" r:id="rId8"/>
    <p:sldMasterId id="2147486105" r:id="rId9"/>
    <p:sldMasterId id="2147486118" r:id="rId10"/>
    <p:sldMasterId id="2147486123" r:id="rId11"/>
  </p:sldMasterIdLst>
  <p:notesMasterIdLst>
    <p:notesMasterId r:id="rId54"/>
  </p:notesMasterIdLst>
  <p:handoutMasterIdLst>
    <p:handoutMasterId r:id="rId55"/>
  </p:handoutMasterIdLst>
  <p:sldIdLst>
    <p:sldId id="974" r:id="rId12"/>
    <p:sldId id="1406" r:id="rId13"/>
    <p:sldId id="1278" r:id="rId14"/>
    <p:sldId id="1399" r:id="rId15"/>
    <p:sldId id="1448" r:id="rId16"/>
    <p:sldId id="1447" r:id="rId17"/>
    <p:sldId id="1403" r:id="rId18"/>
    <p:sldId id="1407" r:id="rId19"/>
    <p:sldId id="1402" r:id="rId20"/>
    <p:sldId id="1404" r:id="rId21"/>
    <p:sldId id="1408" r:id="rId22"/>
    <p:sldId id="1409" r:id="rId23"/>
    <p:sldId id="1410" r:id="rId24"/>
    <p:sldId id="1411" r:id="rId25"/>
    <p:sldId id="1412" r:id="rId26"/>
    <p:sldId id="1413" r:id="rId27"/>
    <p:sldId id="1414" r:id="rId28"/>
    <p:sldId id="1415" r:id="rId29"/>
    <p:sldId id="1416" r:id="rId30"/>
    <p:sldId id="1417" r:id="rId31"/>
    <p:sldId id="1418" r:id="rId32"/>
    <p:sldId id="1419" r:id="rId33"/>
    <p:sldId id="1405" r:id="rId34"/>
    <p:sldId id="1291" r:id="rId35"/>
    <p:sldId id="1420" r:id="rId36"/>
    <p:sldId id="1450" r:id="rId37"/>
    <p:sldId id="1449" r:id="rId38"/>
    <p:sldId id="1423" r:id="rId39"/>
    <p:sldId id="1443" r:id="rId40"/>
    <p:sldId id="1425" r:id="rId41"/>
    <p:sldId id="1444" r:id="rId42"/>
    <p:sldId id="1431" r:id="rId43"/>
    <p:sldId id="1432" r:id="rId44"/>
    <p:sldId id="1434" r:id="rId45"/>
    <p:sldId id="1435" r:id="rId46"/>
    <p:sldId id="1436" r:id="rId47"/>
    <p:sldId id="1446" r:id="rId48"/>
    <p:sldId id="1437" r:id="rId49"/>
    <p:sldId id="1445" r:id="rId50"/>
    <p:sldId id="1438" r:id="rId51"/>
    <p:sldId id="1439" r:id="rId52"/>
    <p:sldId id="1441" r:id="rId53"/>
  </p:sldIdLst>
  <p:sldSz cx="9906000" cy="6858000" type="A4"/>
  <p:notesSz cx="9866313" cy="673576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DA13D05-41D4-4708-B3BA-541760CA6B74}">
          <p14:sldIdLst>
            <p14:sldId id="974"/>
            <p14:sldId id="1406"/>
          </p14:sldIdLst>
        </p14:section>
        <p14:section name="PC" id="{4D60BEB4-95B5-454B-87CC-E9142AF373A9}">
          <p14:sldIdLst>
            <p14:sldId id="1278"/>
            <p14:sldId id="1399"/>
            <p14:sldId id="1448"/>
            <p14:sldId id="1447"/>
            <p14:sldId id="1403"/>
            <p14:sldId id="1407"/>
            <p14:sldId id="1402"/>
            <p14:sldId id="1404"/>
            <p14:sldId id="1408"/>
            <p14:sldId id="1409"/>
            <p14:sldId id="1410"/>
            <p14:sldId id="1411"/>
            <p14:sldId id="1412"/>
            <p14:sldId id="1413"/>
            <p14:sldId id="1414"/>
            <p14:sldId id="1415"/>
            <p14:sldId id="1416"/>
            <p14:sldId id="1417"/>
            <p14:sldId id="1418"/>
            <p14:sldId id="1419"/>
            <p14:sldId id="1405"/>
            <p14:sldId id="1291"/>
          </p14:sldIdLst>
        </p14:section>
        <p14:section name="MO" id="{BB345D4E-F3D6-4CDA-9F24-4A83500C9569}">
          <p14:sldIdLst>
            <p14:sldId id="1420"/>
            <p14:sldId id="1450"/>
            <p14:sldId id="1449"/>
            <p14:sldId id="1423"/>
            <p14:sldId id="1443"/>
            <p14:sldId id="1425"/>
            <p14:sldId id="1444"/>
            <p14:sldId id="1431"/>
            <p14:sldId id="1432"/>
            <p14:sldId id="1434"/>
            <p14:sldId id="1435"/>
            <p14:sldId id="1436"/>
            <p14:sldId id="1446"/>
            <p14:sldId id="1437"/>
            <p14:sldId id="1445"/>
            <p14:sldId id="1438"/>
            <p14:sldId id="1439"/>
            <p14:sldId id="14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pos="5025" userDrawn="1">
          <p15:clr>
            <a:srgbClr val="A4A3A4"/>
          </p15:clr>
        </p15:guide>
        <p15:guide id="5" pos="444" userDrawn="1">
          <p15:clr>
            <a:srgbClr val="A4A3A4"/>
          </p15:clr>
        </p15:guide>
        <p15:guide id="6" pos="4617" userDrawn="1">
          <p15:clr>
            <a:srgbClr val="A4A3A4"/>
          </p15:clr>
        </p15:guide>
        <p15:guide id="7" pos="2530" userDrawn="1">
          <p15:clr>
            <a:srgbClr val="A4A3A4"/>
          </p15:clr>
        </p15:guide>
        <p15:guide id="8" orient="horz" pos="845" userDrawn="1">
          <p15:clr>
            <a:srgbClr val="A4A3A4"/>
          </p15:clr>
        </p15:guide>
        <p15:guide id="9" orient="horz" pos="754" userDrawn="1">
          <p15:clr>
            <a:srgbClr val="A4A3A4"/>
          </p15:clr>
        </p15:guide>
        <p15:guide id="10" orient="horz" pos="3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2" userDrawn="1">
          <p15:clr>
            <a:srgbClr val="A4A3A4"/>
          </p15:clr>
        </p15:guide>
        <p15:guide id="2" pos="31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 HH" initials="PH" lastIdx="1" clrIdx="0">
    <p:extLst>
      <p:ext uri="{19B8F6BF-5375-455C-9EA6-DF929625EA0E}">
        <p15:presenceInfo xmlns:p15="http://schemas.microsoft.com/office/powerpoint/2012/main" userId="Park H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C99C"/>
    <a:srgbClr val="FFFFCC"/>
    <a:srgbClr val="99CCFF"/>
    <a:srgbClr val="FFCCCC"/>
    <a:srgbClr val="0000FF"/>
    <a:srgbClr val="FF6600"/>
    <a:srgbClr val="FFCC66"/>
    <a:srgbClr val="52A7D8"/>
    <a:srgbClr val="6699FF"/>
    <a:srgbClr val="41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556" autoAdjust="0"/>
  </p:normalViewPr>
  <p:slideViewPr>
    <p:cSldViewPr>
      <p:cViewPr varScale="1">
        <p:scale>
          <a:sx n="114" d="100"/>
          <a:sy n="114" d="100"/>
        </p:scale>
        <p:origin x="1446" y="108"/>
      </p:cViewPr>
      <p:guideLst>
        <p:guide orient="horz" pos="1298"/>
        <p:guide/>
        <p:guide pos="5025"/>
        <p:guide pos="444"/>
        <p:guide pos="4617"/>
        <p:guide pos="2530"/>
        <p:guide orient="horz" pos="845"/>
        <p:guide orient="horz" pos="754"/>
        <p:guide orient="horz" pos="3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576" y="-84"/>
      </p:cViewPr>
      <p:guideLst>
        <p:guide orient="horz" pos="2122"/>
        <p:guide pos="31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theme" Target="theme/theme1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90968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0D0CC07-318B-43CC-9255-700E3BB2F83E}" type="datetime4">
              <a:rPr lang="ko-KR" altLang="en-US"/>
              <a:pPr>
                <a:defRPr/>
              </a:pPr>
              <a:t>2023년 11월 16일</a:t>
            </a:fld>
            <a:endParaRPr lang="en-US" altLang="ko-KR" dirty="0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90968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BB4C062-12E1-4114-A67E-6EA2FD09BFF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923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0968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CCBF37D-0A02-43A1-AB9A-8F422BAA5BA4}" type="datetime4">
              <a:rPr lang="ko-KR" altLang="en-US"/>
              <a:pPr>
                <a:defRPr/>
              </a:pPr>
              <a:t>2023년 11월 16일</a:t>
            </a:fld>
            <a:endParaRPr lang="en-US" altLang="ko-KR" dirty="0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94038" y="523875"/>
            <a:ext cx="3678237" cy="2546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15623" y="3218204"/>
            <a:ext cx="7235073" cy="299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0968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A96F623-FD5F-42B4-952B-E28C1D2FD2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423666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7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45894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25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467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0" y="125424"/>
            <a:ext cx="5102224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2614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844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494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3189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5"/>
          <p:cNvSpPr>
            <a:spLocks noChangeShapeType="1"/>
          </p:cNvSpPr>
          <p:nvPr userDrawn="1"/>
        </p:nvSpPr>
        <p:spPr bwMode="auto">
          <a:xfrm>
            <a:off x="488950" y="2405063"/>
            <a:ext cx="8737600" cy="0"/>
          </a:xfrm>
          <a:prstGeom prst="line">
            <a:avLst/>
          </a:prstGeom>
          <a:noFill/>
          <a:ln w="57150" cmpd="thinThick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8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8" name="Rectangle 23"/>
          <p:cNvSpPr>
            <a:spLocks noChangeArrowheads="1"/>
          </p:cNvSpPr>
          <p:nvPr userDrawn="1"/>
        </p:nvSpPr>
        <p:spPr bwMode="auto">
          <a:xfrm>
            <a:off x="4" y="4724400"/>
            <a:ext cx="9906000" cy="21336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prstClr val="black"/>
              </a:solidFill>
              <a:latin typeface="Calibri"/>
              <a:ea typeface="돋움체" pitchFamily="49" charset="-127"/>
            </a:endParaRPr>
          </a:p>
        </p:txBody>
      </p:sp>
      <p:pic>
        <p:nvPicPr>
          <p:cNvPr id="9" name="Picture 53" descr="megalogo"/>
          <p:cNvPicPr>
            <a:picLocks noChangeAspect="1" noChangeArrowheads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929" y="1963738"/>
            <a:ext cx="1698626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4158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62279994"/>
              </p:ext>
            </p:extLst>
          </p:nvPr>
        </p:nvGraphicFramePr>
        <p:xfrm>
          <a:off x="3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984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761319"/>
              </p:ext>
            </p:extLst>
          </p:nvPr>
        </p:nvGraphicFramePr>
        <p:xfrm>
          <a:off x="3" y="0"/>
          <a:ext cx="9911744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2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69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86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42854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29401463"/>
              </p:ext>
            </p:extLst>
          </p:nvPr>
        </p:nvGraphicFramePr>
        <p:xfrm>
          <a:off x="4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1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652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248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00025" y="4178593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Version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00032" y="444777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Document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00026" y="471878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Editor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텍스트 개체 틀 26"/>
          <p:cNvSpPr>
            <a:spLocks noGrp="1"/>
          </p:cNvSpPr>
          <p:nvPr>
            <p:ph type="body" sz="quarter" idx="10"/>
          </p:nvPr>
        </p:nvSpPr>
        <p:spPr>
          <a:xfrm>
            <a:off x="1050961" y="4186887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텍스트 개체 틀 26"/>
          <p:cNvSpPr>
            <a:spLocks noGrp="1"/>
          </p:cNvSpPr>
          <p:nvPr>
            <p:ph type="body" sz="quarter" idx="11"/>
          </p:nvPr>
        </p:nvSpPr>
        <p:spPr>
          <a:xfrm>
            <a:off x="1050961" y="445667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26"/>
          <p:cNvSpPr>
            <a:spLocks noGrp="1"/>
          </p:cNvSpPr>
          <p:nvPr>
            <p:ph type="body" sz="quarter" idx="12"/>
          </p:nvPr>
        </p:nvSpPr>
        <p:spPr>
          <a:xfrm>
            <a:off x="1050961" y="472646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0025" y="3909404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Date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1050961" y="3917098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16263" y="2171708"/>
            <a:ext cx="68029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200027" y="6452056"/>
            <a:ext cx="2755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Copyright © </a:t>
            </a:r>
            <a:r>
              <a:rPr kumimoji="0" lang="en-US" altLang="ko-KR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megastudyEdu.co.,Ltd</a:t>
            </a: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. All rights reserved.</a:t>
            </a:r>
          </a:p>
        </p:txBody>
      </p:sp>
      <p:pic>
        <p:nvPicPr>
          <p:cNvPr id="18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2" y="260648"/>
            <a:ext cx="1451956" cy="2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04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4" y="188913"/>
            <a:ext cx="209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Document History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8592266"/>
              </p:ext>
            </p:extLst>
          </p:nvPr>
        </p:nvGraphicFramePr>
        <p:xfrm>
          <a:off x="201976" y="1186343"/>
          <a:ext cx="9504001" cy="51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Date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Version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Editor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628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7" y="18891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I N D E X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>
              <a:buFont typeface="+mj-ea"/>
              <a:buAutoNum type="circleNumDbPlain"/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60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중간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8"/>
          <p:cNvSpPr>
            <a:spLocks noGrp="1"/>
          </p:cNvSpPr>
          <p:nvPr>
            <p:ph sz="quarter" idx="10"/>
          </p:nvPr>
        </p:nvSpPr>
        <p:spPr>
          <a:xfrm>
            <a:off x="200026" y="1892144"/>
            <a:ext cx="9505950" cy="4584856"/>
          </a:xfrm>
          <a:prstGeom prst="rect">
            <a:avLst/>
          </a:prstGeom>
        </p:spPr>
        <p:txBody>
          <a:bodyPr/>
          <a:lstStyle>
            <a:lvl1pPr marL="182558" indent="-182558">
              <a:buFont typeface="+mj-lt"/>
              <a:buAutoNum type="arabicPeriod"/>
              <a:defRPr sz="1200"/>
            </a:lvl1pPr>
            <a:lvl2pPr marL="269868" indent="-87311">
              <a:buFont typeface="맑은 고딕" panose="020B0503020000020004" pitchFamily="50" charset="-127"/>
              <a:buChar char="-"/>
              <a:defRPr sz="1000"/>
            </a:lvl2pPr>
            <a:lvl3pPr marL="357179" indent="-87311">
              <a:defRPr sz="800"/>
            </a:lvl3pPr>
            <a:lvl4pPr marL="449251" indent="-95248">
              <a:defRPr sz="800"/>
            </a:lvl4pPr>
            <a:lvl5pPr marL="539737" indent="-87311">
              <a:tabLst>
                <a:tab pos="623872" algn="l"/>
              </a:tabLst>
              <a:defRPr sz="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0025" y="1701645"/>
            <a:ext cx="970597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63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226232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93122" y="3006562"/>
            <a:ext cx="191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THANK YOU</a:t>
            </a:r>
            <a:endParaRPr kumimoji="0" lang="ko-KR" altLang="en-US" sz="24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47" y="3573016"/>
            <a:ext cx="1442711" cy="1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3834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9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C2D09A-B23F-4838-9A46-305592FB9CDC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16일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3878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731AB-6BBB-424D-B8FE-566526ABB69E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16일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2055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4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F0F1D7-B6C6-4E8B-B567-3E5B550C9D9C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16일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06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551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1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199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9865C-2F1B-4DE1-8EF3-4891B7344C31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16일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0144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8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8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48ACF-4ECD-4184-AAFB-D12C202B65DA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16일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719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761618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7B956-9B36-47ED-A3A8-7DA05C772012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16일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1114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4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2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CC9A4-EE95-4021-8E3F-550E86B4B179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16일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1833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5A688-8D22-4C54-97B1-5D3FB6246096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16일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091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D5628-438A-49C4-8032-07E8F625F399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16일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7261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44463"/>
            <a:ext cx="2228850" cy="59817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2" y="144463"/>
            <a:ext cx="6534150" cy="59817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E119D-B1C8-4BF0-BA68-D791AFF22E86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16일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7774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5" y="144467"/>
            <a:ext cx="4824412" cy="2889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 dirty="0"/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04BFC-327D-4F0A-9CB6-7A5110DFB30F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16일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73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7617977" y="806685"/>
            <a:ext cx="2088000" cy="5637658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>
              <a:buFont typeface="+mj-lt"/>
              <a:buAutoNum type="arabicPeriod"/>
              <a:defRPr sz="900" b="1">
                <a:latin typeface="+mn-ea"/>
                <a:ea typeface="+mn-ea"/>
              </a:defRPr>
            </a:lvl1pPr>
            <a:lvl2pPr marL="269875" indent="-90488">
              <a:buFont typeface="Calibri" panose="020F0502020204030204" pitchFamily="34" charset="0"/>
              <a:buChar char="-"/>
              <a:defRPr sz="800">
                <a:latin typeface="+mn-ea"/>
                <a:ea typeface="+mn-ea"/>
              </a:defRPr>
            </a:lvl2pPr>
            <a:lvl3pPr marL="357188" indent="-84138">
              <a:defRPr sz="700">
                <a:latin typeface="+mn-ea"/>
                <a:ea typeface="+mn-ea"/>
              </a:defRPr>
            </a:lvl3pPr>
            <a:lvl4pPr marL="444500" indent="-90488">
              <a:buFont typeface="Arial" panose="020B0604020202020204" pitchFamily="34" charset="0"/>
              <a:buChar char="•"/>
              <a:defRPr sz="600">
                <a:latin typeface="+mn-ea"/>
                <a:ea typeface="+mn-ea"/>
              </a:defRPr>
            </a:lvl4pPr>
            <a:lvl5pPr marL="539750" indent="-92075">
              <a:defRPr sz="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96168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4" y="213043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5" y="3886200"/>
            <a:ext cx="69342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608343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73407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00026" y="419765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7617977" y="419765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026" y="196358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7617977" y="196358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92092" y="194755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Chapter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92088" y="421884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Description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968236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68236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970988" y="421884"/>
            <a:ext cx="6455943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0987" y="194755"/>
            <a:ext cx="5471057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995403" y="19475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00.00</a:t>
            </a:r>
            <a:endParaRPr kumimoji="0"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442049" y="194755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Version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6995403" y="227145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6442045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7629508" y="1947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ID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629509" y="421885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Type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/>
          <p:nvPr userDrawn="1"/>
        </p:nvCxnSpPr>
        <p:spPr>
          <a:xfrm>
            <a:off x="8048213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 userDrawn="1"/>
        </p:nvCxnSpPr>
        <p:spPr>
          <a:xfrm>
            <a:off x="8048212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59748" y="421884"/>
            <a:ext cx="1646228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8059748" y="194755"/>
            <a:ext cx="1646229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817951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00026" y="419765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7617977" y="419765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026" y="196358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7617977" y="196358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92092" y="194755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Chapter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92088" y="421884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Description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968236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68236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970988" y="421884"/>
            <a:ext cx="6455943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0987" y="194755"/>
            <a:ext cx="5471057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995403" y="19475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00.00</a:t>
            </a:r>
            <a:endParaRPr kumimoji="0"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442049" y="194755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Version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6995403" y="227145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6442045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7629508" y="1947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ID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629509" y="421885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Type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/>
          <p:nvPr userDrawn="1"/>
        </p:nvCxnSpPr>
        <p:spPr>
          <a:xfrm>
            <a:off x="8048213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 userDrawn="1"/>
        </p:nvCxnSpPr>
        <p:spPr>
          <a:xfrm>
            <a:off x="8048212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59748" y="421884"/>
            <a:ext cx="1646228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8059748" y="194755"/>
            <a:ext cx="1657761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143775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00025" y="4178593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Version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00032" y="444777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Document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00026" y="471878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Editor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텍스트 개체 틀 26"/>
          <p:cNvSpPr>
            <a:spLocks noGrp="1"/>
          </p:cNvSpPr>
          <p:nvPr>
            <p:ph type="body" sz="quarter" idx="10"/>
          </p:nvPr>
        </p:nvSpPr>
        <p:spPr>
          <a:xfrm>
            <a:off x="1050961" y="4186887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텍스트 개체 틀 26"/>
          <p:cNvSpPr>
            <a:spLocks noGrp="1"/>
          </p:cNvSpPr>
          <p:nvPr>
            <p:ph type="body" sz="quarter" idx="11"/>
          </p:nvPr>
        </p:nvSpPr>
        <p:spPr>
          <a:xfrm>
            <a:off x="1050961" y="445667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26"/>
          <p:cNvSpPr>
            <a:spLocks noGrp="1"/>
          </p:cNvSpPr>
          <p:nvPr>
            <p:ph type="body" sz="quarter" idx="12"/>
          </p:nvPr>
        </p:nvSpPr>
        <p:spPr>
          <a:xfrm>
            <a:off x="1050961" y="472646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0025" y="3909404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Date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1050961" y="3917098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16263" y="2171708"/>
            <a:ext cx="68029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200027" y="6452056"/>
            <a:ext cx="2755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Copyright © </a:t>
            </a:r>
            <a:r>
              <a:rPr kumimoji="0" lang="en-US" altLang="ko-KR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megastudyEdu.co.,Ltd</a:t>
            </a: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. All rights reserved.</a:t>
            </a:r>
          </a:p>
        </p:txBody>
      </p:sp>
      <p:pic>
        <p:nvPicPr>
          <p:cNvPr id="18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2" y="260648"/>
            <a:ext cx="1451956" cy="2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9908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4" y="188913"/>
            <a:ext cx="209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Document History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18511187"/>
              </p:ext>
            </p:extLst>
          </p:nvPr>
        </p:nvGraphicFramePr>
        <p:xfrm>
          <a:off x="201976" y="1186343"/>
          <a:ext cx="9504001" cy="51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Date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Version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Editor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3861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7" y="18891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I N D E X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>
              <a:buFont typeface="+mj-ea"/>
              <a:buAutoNum type="circleNumDbPlain"/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3945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중간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8"/>
          <p:cNvSpPr>
            <a:spLocks noGrp="1"/>
          </p:cNvSpPr>
          <p:nvPr>
            <p:ph sz="quarter" idx="10"/>
          </p:nvPr>
        </p:nvSpPr>
        <p:spPr>
          <a:xfrm>
            <a:off x="200026" y="1892144"/>
            <a:ext cx="9505950" cy="4584856"/>
          </a:xfrm>
          <a:prstGeom prst="rect">
            <a:avLst/>
          </a:prstGeom>
        </p:spPr>
        <p:txBody>
          <a:bodyPr/>
          <a:lstStyle>
            <a:lvl1pPr marL="182558" indent="-182558">
              <a:buFont typeface="+mj-lt"/>
              <a:buAutoNum type="arabicPeriod"/>
              <a:defRPr sz="1200"/>
            </a:lvl1pPr>
            <a:lvl2pPr marL="269868" indent="-87311">
              <a:buFont typeface="맑은 고딕" panose="020B0503020000020004" pitchFamily="50" charset="-127"/>
              <a:buChar char="-"/>
              <a:defRPr sz="1000"/>
            </a:lvl2pPr>
            <a:lvl3pPr marL="357179" indent="-87311">
              <a:defRPr sz="800"/>
            </a:lvl3pPr>
            <a:lvl4pPr marL="449251" indent="-95248">
              <a:defRPr sz="800"/>
            </a:lvl4pPr>
            <a:lvl5pPr marL="539737" indent="-87311">
              <a:tabLst>
                <a:tab pos="623872" algn="l"/>
              </a:tabLst>
              <a:defRPr sz="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0025" y="1701645"/>
            <a:ext cx="970597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411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417841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93122" y="3006562"/>
            <a:ext cx="191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THANK YOU</a:t>
            </a:r>
            <a:endParaRPr kumimoji="0" lang="ko-KR" altLang="en-US" sz="24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47" y="3573016"/>
            <a:ext cx="1442711" cy="1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10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4366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4" y="213043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5" y="3886200"/>
            <a:ext cx="69342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39194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97236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57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2" y="1600206"/>
            <a:ext cx="8915401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3937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.gif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/>
              <a:pPr>
                <a:defRPr/>
              </a:pPr>
              <a:t>2023년 11월 16일</a:t>
            </a:fld>
            <a:endParaRPr lang="en-US" altLang="ko-KR" dirty="0"/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7" r:id="rId1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90500" y="6452056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프로젝트 명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391466" y="6453644"/>
            <a:ext cx="3145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BEE5ACFB-DC40-4CFD-8FDB-9A4B34883F1B}" type="slidenum">
              <a:rPr kumimoji="0"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7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19" r:id="rId1"/>
    <p:sldLayoutId id="2147486120" r:id="rId2"/>
    <p:sldLayoutId id="2147486121" r:id="rId3"/>
    <p:sldLayoutId id="214748612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67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24" r:id="rId1"/>
    <p:sldLayoutId id="2147486125" r:id="rId2"/>
    <p:sldLayoutId id="2147486126" r:id="rId3"/>
    <p:sldLayoutId id="2147486127" r:id="rId4"/>
    <p:sldLayoutId id="2147486130" r:id="rId5"/>
    <p:sldLayoutId id="214748613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16일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87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2" r:id="rId1"/>
    <p:sldLayoutId id="2147486023" r:id="rId2"/>
    <p:sldLayoutId id="2147486024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16일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91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7" r:id="rId1"/>
    <p:sldLayoutId id="2147486029" r:id="rId2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16일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88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32" r:id="rId1"/>
    <p:sldLayoutId id="2147486033" r:id="rId2"/>
    <p:sldLayoutId id="2147486035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5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8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5" y="150816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2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6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5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16일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57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65" r:id="rId2"/>
    <p:sldLayoutId id="2147486066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80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3" y="150818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7889878" y="115899"/>
            <a:ext cx="1638301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7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19999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4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5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16일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6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2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2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2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8" r:id="rId1"/>
    <p:sldLayoutId id="2147486070" r:id="rId2"/>
    <p:sldLayoutId id="2147486071" r:id="rId3"/>
    <p:sldLayoutId id="2147486072" r:id="rId4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58AFBF6-DF52-4770-BA1A-CACE4B5C2E6A}" type="datetimeFigureOut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2023-11-16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4B680DC-9C57-47C7-82F0-8C34A6462AC5}" type="slidenum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95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74" r:id="rId1"/>
    <p:sldLayoutId id="2147486075" r:id="rId2"/>
    <p:sldLayoutId id="2147486076" r:id="rId3"/>
    <p:sldLayoutId id="2147486077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7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97" r:id="rId1"/>
    <p:sldLayoutId id="2147486098" r:id="rId2"/>
    <p:sldLayoutId id="2147486099" r:id="rId3"/>
    <p:sldLayoutId id="2147486100" r:id="rId4"/>
    <p:sldLayoutId id="2147486103" r:id="rId5"/>
    <p:sldLayoutId id="214748610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27723793"/>
              </p:ext>
            </p:extLst>
          </p:nvPr>
        </p:nvGraphicFramePr>
        <p:xfrm>
          <a:off x="4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31" name="Text Box 157"/>
          <p:cNvSpPr txBox="1">
            <a:spLocks noChangeArrowheads="1"/>
          </p:cNvSpPr>
          <p:nvPr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hangingPunct="1"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2" name="Rectangle 159"/>
          <p:cNvSpPr>
            <a:spLocks noGrp="1" noChangeArrowheads="1"/>
          </p:cNvSpPr>
          <p:nvPr>
            <p:ph type="title"/>
          </p:nvPr>
        </p:nvSpPr>
        <p:spPr bwMode="auto">
          <a:xfrm>
            <a:off x="723592" y="-4142"/>
            <a:ext cx="5957600" cy="211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6648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06" r:id="rId1"/>
    <p:sldLayoutId id="2147486107" r:id="rId2"/>
    <p:sldLayoutId id="2147486108" r:id="rId3"/>
    <p:sldLayoutId id="2147486109" r:id="rId4"/>
    <p:sldLayoutId id="2147486110" r:id="rId5"/>
    <p:sldLayoutId id="2147486111" r:id="rId6"/>
    <p:sldLayoutId id="2147486112" r:id="rId7"/>
    <p:sldLayoutId id="2147486113" r:id="rId8"/>
    <p:sldLayoutId id="2147486114" r:id="rId9"/>
    <p:sldLayoutId id="2147486115" r:id="rId10"/>
    <p:sldLayoutId id="2147486116" r:id="rId11"/>
    <p:sldLayoutId id="2147486117" r:id="rId12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 spc="-5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3.jpeg"/><Relationship Id="rId5" Type="http://schemas.openxmlformats.org/officeDocument/2006/relationships/image" Target="../media/image35.jpe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4"/>
          <p:cNvSpPr>
            <a:spLocks noChangeArrowheads="1"/>
          </p:cNvSpPr>
          <p:nvPr/>
        </p:nvSpPr>
        <p:spPr bwMode="auto">
          <a:xfrm>
            <a:off x="685804" y="1977367"/>
            <a:ext cx="862171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[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평촌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] 2025 N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수 </a:t>
            </a:r>
            <a:r>
              <a:rPr kumimoji="0" lang="ko-KR" altLang="en-US" sz="2000" b="1" spc="-150" dirty="0" err="1">
                <a:solidFill>
                  <a:prstClr val="black"/>
                </a:solidFill>
                <a:latin typeface="+mn-ea"/>
                <a:ea typeface="+mn-ea"/>
              </a:rPr>
              <a:t>정규반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 오픈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(PCMO)</a:t>
            </a:r>
            <a:endParaRPr kumimoji="0" lang="ko-KR" altLang="en-US" sz="2000" b="1" spc="-15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7" name="Rectangle 55"/>
          <p:cNvSpPr>
            <a:spLocks noChangeArrowheads="1"/>
          </p:cNvSpPr>
          <p:nvPr/>
        </p:nvSpPr>
        <p:spPr bwMode="auto">
          <a:xfrm>
            <a:off x="631829" y="2536837"/>
            <a:ext cx="8685213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srgbClr val="E7E6E6"/>
                </a:solidFill>
                <a:latin typeface="맑은 고딕"/>
                <a:ea typeface="맑은 고딕"/>
              </a:rPr>
              <a:t>Version 1.0</a:t>
            </a: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CFCC0C6C-18F7-4078-8DAC-D422D17E6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7284" y="4149080"/>
            <a:ext cx="2340233" cy="5684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Last updated </a:t>
            </a:r>
            <a:fld id="{C77E8DD1-C3FB-40CF-9869-F8908F5EE3F3}" type="datetime1">
              <a:rPr kumimoji="0" lang="ko-KR" altLang="en-US" sz="14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pPr algn="r" fontAlgn="auto">
                <a:spcBef>
                  <a:spcPct val="20000"/>
                </a:spcBef>
                <a:spcAft>
                  <a:spcPts val="0"/>
                </a:spcAft>
                <a:defRPr/>
              </a:pPr>
              <a:t>2023-11-16</a:t>
            </a:fld>
            <a:endParaRPr kumimoji="0"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오픈일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2023-12-05</a:t>
            </a:r>
            <a:endParaRPr kumimoji="0" lang="ko-KR" alt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Rectangle 52">
            <a:extLst>
              <a:ext uri="{FF2B5EF4-FFF2-40B4-BE49-F238E27FC236}">
                <a16:creationId xmlns:a16="http://schemas.microsoft.com/office/drawing/2014/main" id="{08807395-C278-4738-8101-A993A5D17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5102" y="4869160"/>
            <a:ext cx="3286775" cy="5684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원기획자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교무기획팀 임상수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(#4279)</a:t>
            </a:r>
          </a:p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웹기획자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웹기획팀 김예은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(#8371)</a:t>
            </a:r>
            <a:endParaRPr kumimoji="0" lang="ko-KR" alt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32377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191615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자동 롤링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10~13p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16A961C3-E9FA-438B-AA24-B7F9EF3812D5}"/>
              </a:ext>
            </a:extLst>
          </p:cNvPr>
          <p:cNvSpPr/>
          <p:nvPr/>
        </p:nvSpPr>
        <p:spPr>
          <a:xfrm>
            <a:off x="704850" y="1755939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pc="-100" dirty="0" err="1">
                <a:solidFill>
                  <a:schemeClr val="tx1"/>
                </a:solidFill>
                <a:latin typeface="+mn-ea"/>
              </a:rPr>
              <a:t>탭별</a:t>
            </a:r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 내용 노출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D70C51-106D-4C25-AB9F-13FEC914FD8F}"/>
              </a:ext>
            </a:extLst>
          </p:cNvPr>
          <p:cNvSpPr txBox="1"/>
          <p:nvPr/>
        </p:nvSpPr>
        <p:spPr>
          <a:xfrm>
            <a:off x="704850" y="332656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EEB9A1-46C4-4A6E-8B45-AAF63A42747F}"/>
              </a:ext>
            </a:extLst>
          </p:cNvPr>
          <p:cNvSpPr txBox="1"/>
          <p:nvPr/>
        </p:nvSpPr>
        <p:spPr>
          <a:xfrm>
            <a:off x="920552" y="348045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6501F326-9E5E-437B-BCA4-E1C8965C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390054"/>
              </p:ext>
            </p:extLst>
          </p:nvPr>
        </p:nvGraphicFramePr>
        <p:xfrm>
          <a:off x="699043" y="1227977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611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138853252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집단적인 면학분위기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 동선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충분한 </a:t>
                      </a:r>
                      <a:r>
                        <a:rPr lang="ko-KR" altLang="en-US" sz="9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자습시간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개방형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CBC375FF-5351-4FD7-B70C-7802575484C4}"/>
              </a:ext>
            </a:extLst>
          </p:cNvPr>
          <p:cNvSpPr/>
          <p:nvPr/>
        </p:nvSpPr>
        <p:spPr>
          <a:xfrm>
            <a:off x="699042" y="1212588"/>
            <a:ext cx="6630445" cy="3866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FC037E2-20E1-4807-8897-82BCB42AAF7E}"/>
              </a:ext>
            </a:extLst>
          </p:cNvPr>
          <p:cNvSpPr/>
          <p:nvPr/>
        </p:nvSpPr>
        <p:spPr>
          <a:xfrm>
            <a:off x="626891" y="113638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C338CD-17C4-464A-84E4-C0C3796F4282}"/>
              </a:ext>
            </a:extLst>
          </p:cNvPr>
          <p:cNvSpPr/>
          <p:nvPr/>
        </p:nvSpPr>
        <p:spPr>
          <a:xfrm>
            <a:off x="626891" y="17015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219189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6AD356-1357-4982-9E9A-B5D56C8E0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78" y="1807995"/>
            <a:ext cx="6596632" cy="32420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905730"/>
              </p:ext>
            </p:extLst>
          </p:nvPr>
        </p:nvGraphicFramePr>
        <p:xfrm>
          <a:off x="8104412" y="211913"/>
          <a:ext cx="1800000" cy="68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평촌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https://russelpc.megastudy.net/intro/2024/first/index.asp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2A2A489-3E5E-44AA-8557-01129A4AA3AF}"/>
              </a:ext>
            </a:extLst>
          </p:cNvPr>
          <p:cNvSpPr txBox="1"/>
          <p:nvPr/>
        </p:nvSpPr>
        <p:spPr>
          <a:xfrm>
            <a:off x="745478" y="1196751"/>
            <a:ext cx="659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+mn-ea"/>
                <a:ea typeface="+mn-ea"/>
              </a:rPr>
              <a:t>개인의  </a:t>
            </a:r>
            <a:r>
              <a:rPr lang="ko-KR" altLang="en-US" sz="1200" b="1" spc="-150" dirty="0">
                <a:latin typeface="+mn-ea"/>
                <a:ea typeface="+mn-ea"/>
              </a:rPr>
              <a:t>학습에는 자율성</a:t>
            </a:r>
            <a:r>
              <a:rPr lang="ko-KR" altLang="en-US" sz="1200" spc="-150" dirty="0">
                <a:latin typeface="+mn-ea"/>
                <a:ea typeface="+mn-ea"/>
              </a:rPr>
              <a:t>을 </a:t>
            </a:r>
            <a:r>
              <a:rPr lang="ko-KR" altLang="en-US" sz="1200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z="1200" spc="-150" dirty="0">
                <a:latin typeface="+mn-ea"/>
                <a:ea typeface="+mn-ea"/>
              </a:rPr>
              <a:t>함으로써</a:t>
            </a:r>
            <a:r>
              <a:rPr lang="en-US" altLang="ko-KR" sz="1200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z="1200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sz="1200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z="1200" spc="-150" dirty="0">
                <a:latin typeface="+mn-ea"/>
                <a:ea typeface="+mn-ea"/>
              </a:rPr>
              <a:t>합니다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4DA735-4678-46EF-B735-26571009EE1A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 dirty="0">
                <a:latin typeface="+mn-ea"/>
                <a:ea typeface="+mn-ea"/>
              </a:rPr>
              <a:t>#</a:t>
            </a:r>
            <a:r>
              <a:rPr lang="ko-KR" altLang="en-US" sz="1200" b="1" spc="-150" dirty="0">
                <a:latin typeface="+mn-ea"/>
                <a:ea typeface="+mn-ea"/>
              </a:rPr>
              <a:t>탭</a:t>
            </a:r>
            <a:r>
              <a:rPr lang="en-US" altLang="ko-KR" sz="1200" b="1" spc="-150" dirty="0">
                <a:latin typeface="+mn-ea"/>
                <a:ea typeface="+mn-ea"/>
              </a:rPr>
              <a:t>1 : </a:t>
            </a:r>
            <a:r>
              <a:rPr lang="ko-KR" altLang="en-US" sz="1200" b="1" spc="-150" dirty="0">
                <a:latin typeface="+mn-ea"/>
                <a:ea typeface="+mn-ea"/>
              </a:rPr>
              <a:t>집단적인 면학분위기</a:t>
            </a:r>
            <a:endParaRPr lang="en-US" altLang="ko-KR" sz="1200" b="1" spc="-150" dirty="0">
              <a:latin typeface="+mn-ea"/>
              <a:ea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1125773-04EC-4F1B-AE3D-34E548676BEC}"/>
              </a:ext>
            </a:extLst>
          </p:cNvPr>
          <p:cNvSpPr/>
          <p:nvPr/>
        </p:nvSpPr>
        <p:spPr bwMode="auto">
          <a:xfrm>
            <a:off x="254270" y="704332"/>
            <a:ext cx="7579049" cy="4668884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8D90C3-626E-4724-955C-E94335DB78AF}"/>
              </a:ext>
            </a:extLst>
          </p:cNvPr>
          <p:cNvSpPr/>
          <p:nvPr/>
        </p:nvSpPr>
        <p:spPr>
          <a:xfrm>
            <a:off x="665814" y="17449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1</a:t>
            </a:r>
            <a:endParaRPr lang="ko-KR" altLang="en-US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9E83E0-A647-4592-9229-FD298B53A092}"/>
              </a:ext>
            </a:extLst>
          </p:cNvPr>
          <p:cNvSpPr/>
          <p:nvPr/>
        </p:nvSpPr>
        <p:spPr>
          <a:xfrm>
            <a:off x="6262110" y="180799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849816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E44975-065F-4370-AEE4-E0BC3B1F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04" y="1833492"/>
            <a:ext cx="5985203" cy="29227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486294"/>
              </p:ext>
            </p:extLst>
          </p:nvPr>
        </p:nvGraphicFramePr>
        <p:xfrm>
          <a:off x="8104412" y="211913"/>
          <a:ext cx="1800000" cy="68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평촌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https://russelpc.megastudy.net/intro/2024/first/index.asp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F4A992B-8046-47B0-A33C-B9ABC2CCEA3D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>
                <a:latin typeface="+mn-ea"/>
                <a:ea typeface="+mn-ea"/>
              </a:rPr>
              <a:t>#</a:t>
            </a:r>
            <a:r>
              <a:rPr lang="ko-KR" altLang="en-US" sz="1200" b="1" spc="-150">
                <a:latin typeface="+mn-ea"/>
                <a:ea typeface="+mn-ea"/>
              </a:rPr>
              <a:t>탭</a:t>
            </a:r>
            <a:r>
              <a:rPr lang="en-US" altLang="ko-KR" sz="1200" b="1" spc="-150">
                <a:latin typeface="+mn-ea"/>
                <a:ea typeface="+mn-ea"/>
              </a:rPr>
              <a:t>2 : </a:t>
            </a:r>
            <a:r>
              <a:rPr lang="ko-KR" altLang="en-US" sz="1200" b="1" spc="-150">
                <a:latin typeface="+mn-ea"/>
                <a:ea typeface="+mn-ea"/>
              </a:rPr>
              <a:t>학습 동선 최소화</a:t>
            </a:r>
            <a:endParaRPr lang="en-US" altLang="ko-KR" sz="1200" b="1" spc="-150"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4A60AF-FD94-4941-8202-8FC7059B5D9C}"/>
              </a:ext>
            </a:extLst>
          </p:cNvPr>
          <p:cNvSpPr txBox="1"/>
          <p:nvPr/>
        </p:nvSpPr>
        <p:spPr>
          <a:xfrm>
            <a:off x="1064567" y="1005519"/>
            <a:ext cx="5715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+mn-ea"/>
                <a:ea typeface="+mn-ea"/>
              </a:rPr>
              <a:t>한 건물 내에서 강의실</a:t>
            </a:r>
            <a:r>
              <a:rPr lang="en-US" altLang="ko-KR" sz="1200" spc="-150" dirty="0">
                <a:latin typeface="+mn-ea"/>
                <a:ea typeface="+mn-ea"/>
              </a:rPr>
              <a:t>-</a:t>
            </a:r>
            <a:r>
              <a:rPr lang="ko-KR" altLang="en-US" sz="1200" spc="-150" dirty="0">
                <a:latin typeface="+mn-ea"/>
                <a:ea typeface="+mn-ea"/>
              </a:rPr>
              <a:t>바자관</a:t>
            </a:r>
            <a:r>
              <a:rPr lang="en-US" altLang="ko-KR" sz="1200" spc="-150" dirty="0">
                <a:latin typeface="+mn-ea"/>
                <a:ea typeface="+mn-ea"/>
              </a:rPr>
              <a:t>-</a:t>
            </a:r>
            <a:r>
              <a:rPr lang="ko-KR" altLang="en-US" sz="1200" spc="-150" dirty="0">
                <a:latin typeface="+mn-ea"/>
                <a:ea typeface="+mn-ea"/>
              </a:rPr>
              <a:t>급식</a:t>
            </a:r>
            <a:r>
              <a:rPr lang="en-US" altLang="ko-KR" sz="1200" spc="-150" dirty="0">
                <a:latin typeface="+mn-ea"/>
                <a:ea typeface="+mn-ea"/>
              </a:rPr>
              <a:t>(</a:t>
            </a:r>
            <a:r>
              <a:rPr lang="ko-KR" altLang="en-US" sz="1200" spc="-150" dirty="0">
                <a:latin typeface="+mn-ea"/>
                <a:ea typeface="+mn-ea"/>
              </a:rPr>
              <a:t>식당</a:t>
            </a:r>
            <a:r>
              <a:rPr lang="en-US" altLang="ko-KR" sz="1200" spc="-150" dirty="0">
                <a:latin typeface="+mn-ea"/>
                <a:ea typeface="+mn-ea"/>
              </a:rPr>
              <a:t>)</a:t>
            </a:r>
            <a:r>
              <a:rPr lang="ko-KR" altLang="en-US" sz="1200" spc="-150" dirty="0">
                <a:latin typeface="+mn-ea"/>
                <a:ea typeface="+mn-ea"/>
              </a:rPr>
              <a:t>을 한 번에 해결하여</a:t>
            </a:r>
            <a:endParaRPr lang="en-US" altLang="ko-KR" sz="1200" spc="-150" dirty="0">
              <a:latin typeface="+mn-ea"/>
              <a:ea typeface="+mn-ea"/>
            </a:endParaRPr>
          </a:p>
          <a:p>
            <a:pPr algn="ctr"/>
            <a:r>
              <a:rPr lang="ko-KR" altLang="en-US" sz="1200" spc="-150" dirty="0">
                <a:latin typeface="+mn-ea"/>
                <a:ea typeface="+mn-ea"/>
              </a:rPr>
              <a:t>이동에 낭비되는 시간없이 </a:t>
            </a:r>
            <a:r>
              <a:rPr lang="ko-KR" altLang="en-US" sz="1200" b="1" spc="-150" dirty="0">
                <a:latin typeface="+mn-ea"/>
                <a:ea typeface="+mn-ea"/>
              </a:rPr>
              <a:t>학습 동선을 최소화</a:t>
            </a:r>
            <a:r>
              <a:rPr lang="ko-KR" altLang="en-US" sz="1200" spc="-150" dirty="0">
                <a:latin typeface="+mn-ea"/>
                <a:ea typeface="+mn-ea"/>
              </a:rPr>
              <a:t>하였습니다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5F71CA-9B70-453A-AFCF-B4CBEFF6E081}"/>
              </a:ext>
            </a:extLst>
          </p:cNvPr>
          <p:cNvSpPr/>
          <p:nvPr/>
        </p:nvSpPr>
        <p:spPr>
          <a:xfrm>
            <a:off x="925346" y="17683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F66DDC-E11F-4D5C-BF57-20E65E6FB672}"/>
              </a:ext>
            </a:extLst>
          </p:cNvPr>
          <p:cNvSpPr/>
          <p:nvPr/>
        </p:nvSpPr>
        <p:spPr bwMode="auto">
          <a:xfrm>
            <a:off x="254270" y="704332"/>
            <a:ext cx="7579049" cy="4740892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E14ABC-D65F-4A83-9397-3BBDBEFBFE8C}"/>
              </a:ext>
            </a:extLst>
          </p:cNvPr>
          <p:cNvSpPr/>
          <p:nvPr/>
        </p:nvSpPr>
        <p:spPr>
          <a:xfrm>
            <a:off x="5890107" y="1833492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3594836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0B280B-F044-49F9-8EED-B92A5FDDE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30" y="1476001"/>
            <a:ext cx="6105128" cy="39059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732193"/>
              </p:ext>
            </p:extLst>
          </p:nvPr>
        </p:nvGraphicFramePr>
        <p:xfrm>
          <a:off x="8104412" y="211913"/>
          <a:ext cx="1800000" cy="68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평촌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시간표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https://russelpc.megastudy.net/intro/2024/first/index.asp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81C9E3-D142-4298-AB07-E0E2A2F12749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>
                <a:latin typeface="+mn-ea"/>
                <a:ea typeface="+mn-ea"/>
              </a:rPr>
              <a:t>#</a:t>
            </a:r>
            <a:r>
              <a:rPr lang="ko-KR" altLang="en-US" sz="1200" b="1" spc="-150">
                <a:latin typeface="+mn-ea"/>
                <a:ea typeface="+mn-ea"/>
              </a:rPr>
              <a:t>탭</a:t>
            </a:r>
            <a:r>
              <a:rPr lang="en-US" altLang="ko-KR" sz="1200" b="1" spc="-150">
                <a:latin typeface="+mn-ea"/>
                <a:ea typeface="+mn-ea"/>
              </a:rPr>
              <a:t>3 : </a:t>
            </a:r>
            <a:r>
              <a:rPr lang="ko-KR" altLang="en-US" sz="1200" b="1" spc="-150">
                <a:latin typeface="+mn-ea"/>
                <a:ea typeface="+mn-ea"/>
              </a:rPr>
              <a:t>충분한 자습 시간 확보</a:t>
            </a:r>
            <a:endParaRPr lang="en-US" altLang="ko-KR" sz="1200" b="1" spc="-15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AC5953-2DE2-4C5A-A987-6A925C9D7C79}"/>
              </a:ext>
            </a:extLst>
          </p:cNvPr>
          <p:cNvSpPr txBox="1"/>
          <p:nvPr/>
        </p:nvSpPr>
        <p:spPr>
          <a:xfrm>
            <a:off x="1064568" y="1001821"/>
            <a:ext cx="58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수능 시험에 </a:t>
            </a:r>
            <a:r>
              <a:rPr lang="ko-KR" altLang="en-US" sz="1200" b="1" spc="-150" dirty="0" err="1">
                <a:latin typeface="+mn-ea"/>
                <a:ea typeface="+mn-ea"/>
              </a:rPr>
              <a:t>기준한</a:t>
            </a:r>
            <a:r>
              <a:rPr lang="ko-KR" altLang="en-US" sz="1200" b="1" spc="-150" dirty="0">
                <a:latin typeface="+mn-ea"/>
                <a:ea typeface="+mn-ea"/>
              </a:rPr>
              <a:t> 표준 시간표</a:t>
            </a:r>
            <a:r>
              <a:rPr lang="ko-KR" altLang="en-US" sz="1200" spc="-150" dirty="0">
                <a:latin typeface="+mn-ea"/>
                <a:ea typeface="+mn-ea"/>
              </a:rPr>
              <a:t>로 </a:t>
            </a:r>
            <a:r>
              <a:rPr lang="ko-KR" altLang="en-US" sz="1200" spc="-150" dirty="0" err="1">
                <a:latin typeface="+mn-ea"/>
                <a:ea typeface="+mn-ea"/>
              </a:rPr>
              <a:t>학습</a:t>
            </a:r>
            <a:r>
              <a:rPr lang="ko-KR" altLang="en-US" sz="12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∙생활</a:t>
            </a:r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리듬이 수능에 최적화되도록 하고</a:t>
            </a:r>
            <a:r>
              <a:rPr lang="en-US" altLang="ko-KR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개인의 학습 상황에 맞게 스케줄을 운영하여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자습시간을 확보</a:t>
            </a:r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spc="-150" dirty="0">
              <a:latin typeface="+mn-ea"/>
              <a:ea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410E9A-B6F9-4F8D-9E99-B966490552EC}"/>
              </a:ext>
            </a:extLst>
          </p:cNvPr>
          <p:cNvSpPr/>
          <p:nvPr/>
        </p:nvSpPr>
        <p:spPr>
          <a:xfrm>
            <a:off x="984904" y="142251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E80B55-52FC-445C-A68A-702CCA638163}"/>
              </a:ext>
            </a:extLst>
          </p:cNvPr>
          <p:cNvSpPr/>
          <p:nvPr/>
        </p:nvSpPr>
        <p:spPr bwMode="auto">
          <a:xfrm>
            <a:off x="254270" y="704332"/>
            <a:ext cx="7579049" cy="4812900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C9609F-4F07-4CB1-8568-2274A03AC0D9}"/>
              </a:ext>
            </a:extLst>
          </p:cNvPr>
          <p:cNvSpPr/>
          <p:nvPr/>
        </p:nvSpPr>
        <p:spPr>
          <a:xfrm>
            <a:off x="5924141" y="151549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시간표 사용</a:t>
            </a:r>
          </a:p>
        </p:txBody>
      </p:sp>
    </p:spTree>
    <p:extLst>
      <p:ext uri="{BB962C8B-B14F-4D97-AF65-F5344CB8AC3E}">
        <p14:creationId xmlns:p14="http://schemas.microsoft.com/office/powerpoint/2010/main" val="1508156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150666-1511-438E-A1EC-D98C86657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58" y="1582212"/>
            <a:ext cx="6867295" cy="3608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15205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이미지 유지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삭제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700523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5429C5C-C034-4023-89BA-924631CA20D8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>
                <a:latin typeface="+mn-ea"/>
                <a:ea typeface="+mn-ea"/>
              </a:rPr>
              <a:t>#</a:t>
            </a:r>
            <a:r>
              <a:rPr lang="ko-KR" altLang="en-US" sz="1200" b="1" spc="-150">
                <a:latin typeface="+mn-ea"/>
                <a:ea typeface="+mn-ea"/>
              </a:rPr>
              <a:t>탭</a:t>
            </a:r>
            <a:r>
              <a:rPr lang="en-US" altLang="ko-KR" sz="1200" b="1" spc="-150">
                <a:latin typeface="+mn-ea"/>
                <a:ea typeface="+mn-ea"/>
              </a:rPr>
              <a:t>4 : </a:t>
            </a:r>
            <a:r>
              <a:rPr lang="ko-KR" altLang="en-US" sz="1200" b="1" spc="-150">
                <a:latin typeface="+mn-ea"/>
                <a:ea typeface="+mn-ea"/>
              </a:rPr>
              <a:t>개방형 구조</a:t>
            </a:r>
            <a:endParaRPr lang="en-US" altLang="ko-KR" sz="1200" b="1" spc="-15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C2621-50C0-46A9-B717-6BBA1179D4F1}"/>
              </a:ext>
            </a:extLst>
          </p:cNvPr>
          <p:cNvSpPr txBox="1"/>
          <p:nvPr/>
        </p:nvSpPr>
        <p:spPr>
          <a:xfrm>
            <a:off x="455265" y="1120547"/>
            <a:ext cx="701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개방형 구조</a:t>
            </a:r>
            <a:r>
              <a:rPr lang="ko-KR" altLang="en-US" sz="1200" spc="-150" dirty="0">
                <a:latin typeface="+mn-ea"/>
                <a:ea typeface="+mn-ea"/>
              </a:rPr>
              <a:t>로 되어 있어 지속적으로 긴장감을 유지하고 학습 동기를 부여합니다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학습에 최적화된 시설과 환경</a:t>
            </a:r>
            <a:r>
              <a:rPr lang="ko-KR" altLang="en-US" sz="1200" spc="-150" dirty="0">
                <a:latin typeface="+mn-ea"/>
                <a:ea typeface="+mn-ea"/>
              </a:rPr>
              <a:t>에서 온전히 학습에만 집중할 수 있습니다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73BC778-8B49-4AC3-AD66-C3478D157C24}"/>
              </a:ext>
            </a:extLst>
          </p:cNvPr>
          <p:cNvSpPr/>
          <p:nvPr/>
        </p:nvSpPr>
        <p:spPr bwMode="auto">
          <a:xfrm>
            <a:off x="0" y="704332"/>
            <a:ext cx="8104412" cy="4668884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E33D85-A031-4B2E-B59C-1AF651FB04C0}"/>
              </a:ext>
            </a:extLst>
          </p:cNvPr>
          <p:cNvSpPr/>
          <p:nvPr/>
        </p:nvSpPr>
        <p:spPr>
          <a:xfrm>
            <a:off x="593494" y="152091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6B3248-3A21-44C9-8904-E189FE6E77E2}"/>
              </a:ext>
            </a:extLst>
          </p:cNvPr>
          <p:cNvSpPr/>
          <p:nvPr/>
        </p:nvSpPr>
        <p:spPr bwMode="auto">
          <a:xfrm>
            <a:off x="5961111" y="4917840"/>
            <a:ext cx="1446367" cy="24977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9B9D793-38C7-425B-969B-2500591AD950}"/>
              </a:ext>
            </a:extLst>
          </p:cNvPr>
          <p:cNvSpPr/>
          <p:nvPr/>
        </p:nvSpPr>
        <p:spPr>
          <a:xfrm>
            <a:off x="5922340" y="483572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5FE8C4C-B732-4E7C-986D-99ADB304AB18}"/>
              </a:ext>
            </a:extLst>
          </p:cNvPr>
          <p:cNvSpPr/>
          <p:nvPr/>
        </p:nvSpPr>
        <p:spPr>
          <a:xfrm>
            <a:off x="6405853" y="1593957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유지</a:t>
            </a:r>
          </a:p>
        </p:txBody>
      </p:sp>
    </p:spTree>
    <p:extLst>
      <p:ext uri="{BB962C8B-B14F-4D97-AF65-F5344CB8AC3E}">
        <p14:creationId xmlns:p14="http://schemas.microsoft.com/office/powerpoint/2010/main" val="3790980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251145"/>
              </p:ext>
            </p:extLst>
          </p:nvPr>
        </p:nvGraphicFramePr>
        <p:xfrm>
          <a:off x="8104412" y="211913"/>
          <a:ext cx="1800000" cy="6141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강사진 노출 순서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국어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김연호</a:t>
                      </a: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박석준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신용선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유민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이보라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정담온</a:t>
                      </a: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수학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곽민석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김성은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김재완</a:t>
                      </a: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송태주</a:t>
                      </a: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임믿음</a:t>
                      </a: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장영진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최희남</a:t>
                      </a: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영어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김기철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박노준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이열</a:t>
                      </a: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킹콩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한세훈</a:t>
                      </a: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과학탐구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강민웅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이빛나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김희석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변동민</a:t>
                      </a: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한성헌</a:t>
                      </a: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사회탐구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강상식</a:t>
                      </a: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정직한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박지은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논술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장진석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배기은</a:t>
                      </a: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유홍조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https://russelpc.megastudy.net/russel/campus_common/russel_danka/russel_danka_new.asp?idx=1485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8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44351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FE5AD6F0-EFEC-44B1-A01A-1F98347A2D27}"/>
              </a:ext>
            </a:extLst>
          </p:cNvPr>
          <p:cNvSpPr txBox="1"/>
          <p:nvPr/>
        </p:nvSpPr>
        <p:spPr>
          <a:xfrm>
            <a:off x="755184" y="556844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</a:t>
            </a:r>
            <a:r>
              <a:rPr lang="ko-KR" altLang="en-US" sz="1000" spc="-100" dirty="0" err="1">
                <a:latin typeface="+mn-ea"/>
                <a:ea typeface="+mn-ea"/>
              </a:rPr>
              <a:t>자습시간과</a:t>
            </a:r>
            <a:r>
              <a:rPr lang="ko-KR" altLang="en-US" sz="1000" spc="-100" dirty="0">
                <a:latin typeface="+mn-ea"/>
                <a:ea typeface="+mn-ea"/>
              </a:rPr>
              <a:t> 함께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C21B28-25E8-4F17-BDA8-EB5991A82AD3}"/>
              </a:ext>
            </a:extLst>
          </p:cNvPr>
          <p:cNvSpPr txBox="1"/>
          <p:nvPr/>
        </p:nvSpPr>
        <p:spPr>
          <a:xfrm>
            <a:off x="970886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FF18ED9-57FB-47B6-9F9A-72E1CE03F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5" y="1484784"/>
            <a:ext cx="7920038" cy="210055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BFC93C8-76EB-4A55-89F3-24E826CAFC23}"/>
              </a:ext>
            </a:extLst>
          </p:cNvPr>
          <p:cNvSpPr/>
          <p:nvPr/>
        </p:nvSpPr>
        <p:spPr>
          <a:xfrm>
            <a:off x="749378" y="3585334"/>
            <a:ext cx="662463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 홈페이지에서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출강 선생님을 확인할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AF2824D1-66E2-4317-AFD0-0F73EBD1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703138"/>
              </p:ext>
            </p:extLst>
          </p:nvPr>
        </p:nvGraphicFramePr>
        <p:xfrm>
          <a:off x="1852955" y="4149080"/>
          <a:ext cx="4417482" cy="2029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741">
                  <a:extLst>
                    <a:ext uri="{9D8B030D-6E8A-4147-A177-3AD203B41FA5}">
                      <a16:colId xmlns:a16="http://schemas.microsoft.com/office/drawing/2014/main" val="3490375191"/>
                    </a:ext>
                  </a:extLst>
                </a:gridCol>
                <a:gridCol w="2208741">
                  <a:extLst>
                    <a:ext uri="{9D8B030D-6E8A-4147-A177-3AD203B41FA5}">
                      <a16:colId xmlns:a16="http://schemas.microsoft.com/office/drawing/2014/main" val="323528016"/>
                    </a:ext>
                  </a:extLst>
                </a:gridCol>
              </a:tblGrid>
              <a:tr h="1801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기초부터 실전까지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빈틈없는 커리큘럼으로 수능 실력 향상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정규∙특강</a:t>
                      </a:r>
                      <a:r>
                        <a:rPr kumimoji="0" lang="ko-KR" altLang="en-US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메가스터디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오프 수능 전문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강사진의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몰입감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높은 현장강의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저녁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과목별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수준별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진도별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맞춤 강좌 개설 및 내게 필요한 수업 전략적으로 선택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전후 선생님의 학습관리 진행으로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1:1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맞춤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완전학습</a:t>
                      </a:r>
                      <a:endParaRPr kumimoji="0" lang="ko-KR" altLang="en-US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오직 </a:t>
                      </a:r>
                      <a:r>
                        <a:rPr kumimoji="0" lang="en-US" altLang="ko-KR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수생을 위한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단과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AM </a:t>
                      </a:r>
                      <a:r>
                        <a:rPr kumimoji="0" lang="ko-KR" altLang="en-US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체계적인 과목 편성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관리력이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우수한 선생님의 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 전용 집중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관리형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수업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나에게 필요한 과목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진도를 선택 수강하여 취약점 집중 보완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E0F4C4BB-7033-4AC8-B05D-72A7B4A20134}"/>
              </a:ext>
            </a:extLst>
          </p:cNvPr>
          <p:cNvSpPr/>
          <p:nvPr/>
        </p:nvSpPr>
        <p:spPr>
          <a:xfrm>
            <a:off x="107484" y="14710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DE2ED-64B2-4082-8425-67A0E3EAF037}"/>
              </a:ext>
            </a:extLst>
          </p:cNvPr>
          <p:cNvSpPr/>
          <p:nvPr/>
        </p:nvSpPr>
        <p:spPr>
          <a:xfrm>
            <a:off x="1773291" y="59492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2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1237DB5-3330-42BF-9AE8-1CCC890A4D0F}"/>
              </a:ext>
            </a:extLst>
          </p:cNvPr>
          <p:cNvSpPr/>
          <p:nvPr/>
        </p:nvSpPr>
        <p:spPr>
          <a:xfrm>
            <a:off x="4061696" y="59492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182143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0ADAB-8998-4BD3-8989-CF2D7A68276B}"/>
              </a:ext>
            </a:extLst>
          </p:cNvPr>
          <p:cNvSpPr txBox="1"/>
          <p:nvPr/>
        </p:nvSpPr>
        <p:spPr>
          <a:xfrm>
            <a:off x="704850" y="332656"/>
            <a:ext cx="66246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 성공을 위해 </a:t>
            </a:r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D588C-3BB0-46AB-861D-D34C948B4E7B}"/>
              </a:ext>
            </a:extLst>
          </p:cNvPr>
          <p:cNvSpPr txBox="1"/>
          <p:nvPr/>
        </p:nvSpPr>
        <p:spPr>
          <a:xfrm>
            <a:off x="920552" y="348045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EA0B5F-3B63-4C87-9A00-A6E4F0A338D2}"/>
              </a:ext>
            </a:extLst>
          </p:cNvPr>
          <p:cNvSpPr/>
          <p:nvPr/>
        </p:nvSpPr>
        <p:spPr>
          <a:xfrm>
            <a:off x="704850" y="1755939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pc="-100" dirty="0" err="1">
                <a:solidFill>
                  <a:schemeClr val="tx1"/>
                </a:solidFill>
                <a:latin typeface="+mn-ea"/>
              </a:rPr>
              <a:t>탭별</a:t>
            </a:r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 내용 노출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D02E9D7-06D5-41C3-91DB-B95FE6B8A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843355"/>
              </p:ext>
            </p:extLst>
          </p:nvPr>
        </p:nvGraphicFramePr>
        <p:xfrm>
          <a:off x="699043" y="1227977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397365-3AD7-41E3-A362-771F737CD458}"/>
              </a:ext>
            </a:extLst>
          </p:cNvPr>
          <p:cNvSpPr/>
          <p:nvPr/>
        </p:nvSpPr>
        <p:spPr>
          <a:xfrm>
            <a:off x="699042" y="1212588"/>
            <a:ext cx="6630445" cy="3866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B11D75-34F3-4680-B364-3356520E53F1}"/>
              </a:ext>
            </a:extLst>
          </p:cNvPr>
          <p:cNvSpPr/>
          <p:nvPr/>
        </p:nvSpPr>
        <p:spPr>
          <a:xfrm>
            <a:off x="626891" y="113638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739A0-2570-468C-9005-E919D456B21C}"/>
              </a:ext>
            </a:extLst>
          </p:cNvPr>
          <p:cNvSpPr/>
          <p:nvPr/>
        </p:nvSpPr>
        <p:spPr>
          <a:xfrm>
            <a:off x="626891" y="17015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871596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자동 롤링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16~18p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21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166863"/>
              </p:ext>
            </p:extLst>
          </p:nvPr>
        </p:nvGraphicFramePr>
        <p:xfrm>
          <a:off x="8104412" y="211913"/>
          <a:ext cx="1800000" cy="100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이미지 유지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평촌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https://russelpc.megastudy.net/intro/2024/first/index.asp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25" name="모서리가 둥근 직사각형 17">
            <a:extLst>
              <a:ext uri="{FF2B5EF4-FFF2-40B4-BE49-F238E27FC236}">
                <a16:creationId xmlns:a16="http://schemas.microsoft.com/office/drawing/2014/main" id="{1ECC90C7-A93D-4BAC-9644-2DF10AEEA435}"/>
              </a:ext>
            </a:extLst>
          </p:cNvPr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5B8F52-4526-4969-A264-A944B52BB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442886"/>
              </p:ext>
            </p:extLst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28" name="모서리가 둥근 직사각형 5">
            <a:extLst>
              <a:ext uri="{FF2B5EF4-FFF2-40B4-BE49-F238E27FC236}">
                <a16:creationId xmlns:a16="http://schemas.microsoft.com/office/drawing/2014/main" id="{B2296E3B-6A6B-44BE-8F76-8578E4B3D4DD}"/>
              </a:ext>
            </a:extLst>
          </p:cNvPr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82598FA-51BC-4941-9244-FE1757F40B73}"/>
              </a:ext>
            </a:extLst>
          </p:cNvPr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590A9E4-8C09-4DEA-BEA3-4D99F1E5E122}"/>
              </a:ext>
            </a:extLst>
          </p:cNvPr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입시전략 제시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96FF6E-5784-409B-92B3-9C06161E1DD6}"/>
              </a:ext>
            </a:extLst>
          </p:cNvPr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성적부터 모의고사 까지 재원생들의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AA148D1-6A79-4F2F-8656-C8D4FDFD07ED}"/>
              </a:ext>
            </a:extLst>
          </p:cNvPr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470C2B7-A088-4E53-8972-91152CD68473}"/>
              </a:ext>
            </a:extLst>
          </p:cNvPr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79297-0B0D-4AA5-AEBF-1514D28FA091}"/>
              </a:ext>
            </a:extLst>
          </p:cNvPr>
          <p:cNvSpPr txBox="1"/>
          <p:nvPr/>
        </p:nvSpPr>
        <p:spPr>
          <a:xfrm>
            <a:off x="3030455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 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sp>
        <p:nvSpPr>
          <p:cNvPr id="35" name="모서리가 둥근 직사각형 21">
            <a:extLst>
              <a:ext uri="{FF2B5EF4-FFF2-40B4-BE49-F238E27FC236}">
                <a16:creationId xmlns:a16="http://schemas.microsoft.com/office/drawing/2014/main" id="{B37BE5F0-FB98-41E3-AF15-0A52543FA2E1}"/>
              </a:ext>
            </a:extLst>
          </p:cNvPr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A91F322-509A-49BC-BC15-E1C3B192BC3E}"/>
              </a:ext>
            </a:extLst>
          </p:cNvPr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2E8E2D8-DC8D-4D07-9AB5-271AA239A4F0}"/>
              </a:ext>
            </a:extLst>
          </p:cNvPr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B2B2BB-75EC-4D41-B763-BFDE154B7FE4}"/>
              </a:ext>
            </a:extLst>
          </p:cNvPr>
          <p:cNvSpPr txBox="1"/>
          <p:nvPr/>
        </p:nvSpPr>
        <p:spPr>
          <a:xfrm>
            <a:off x="5257584" y="314858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DB2837-938F-4593-BA6F-9499486C0659}"/>
              </a:ext>
            </a:extLst>
          </p:cNvPr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1000" spc="-100" dirty="0">
                <a:latin typeface="+mn-ea"/>
                <a:ea typeface="+mn-ea"/>
              </a:rPr>
              <a:t>을 위한 전문적인 </a:t>
            </a:r>
            <a:r>
              <a:rPr lang="ko-KR" altLang="en-US" sz="1000" spc="-100" dirty="0" err="1">
                <a:latin typeface="+mn-ea"/>
                <a:ea typeface="+mn-ea"/>
              </a:rPr>
              <a:t>입시관리를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pic>
        <p:nvPicPr>
          <p:cNvPr id="40" name="Picture 2" descr="https://dev.megastudy.net:4433/campus/image/russel/intro/2024/first/cont05_slide01_img01.jpg">
            <a:extLst>
              <a:ext uri="{FF2B5EF4-FFF2-40B4-BE49-F238E27FC236}">
                <a16:creationId xmlns:a16="http://schemas.microsoft.com/office/drawing/2014/main" id="{92EC29E3-2698-4320-B6AC-18D40F5394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4" t="11254" r="13569" b="10038"/>
          <a:stretch/>
        </p:blipFill>
        <p:spPr bwMode="auto">
          <a:xfrm>
            <a:off x="792864" y="1523527"/>
            <a:ext cx="1980000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0D4AF9CA-4E0B-4DE0-B738-DF27301288E9}"/>
              </a:ext>
            </a:extLst>
          </p:cNvPr>
          <p:cNvSpPr/>
          <p:nvPr/>
        </p:nvSpPr>
        <p:spPr>
          <a:xfrm>
            <a:off x="786218" y="147039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CE7DB7-F390-40B6-990F-F5F9A4852847}"/>
              </a:ext>
            </a:extLst>
          </p:cNvPr>
          <p:cNvSpPr/>
          <p:nvPr/>
        </p:nvSpPr>
        <p:spPr>
          <a:xfrm>
            <a:off x="3024265" y="1533864"/>
            <a:ext cx="421332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6A36D14-C454-42CC-93DB-A09989DDB059}"/>
              </a:ext>
            </a:extLst>
          </p:cNvPr>
          <p:cNvSpPr/>
          <p:nvPr/>
        </p:nvSpPr>
        <p:spPr>
          <a:xfrm>
            <a:off x="2952113" y="14576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CC04B3-2C05-41A5-886D-69EB5737407B}"/>
              </a:ext>
            </a:extLst>
          </p:cNvPr>
          <p:cNvSpPr/>
          <p:nvPr/>
        </p:nvSpPr>
        <p:spPr>
          <a:xfrm>
            <a:off x="1692864" y="1536395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유지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B9604D-D8A3-487E-B5D6-2D7C36D66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866" y="1610524"/>
            <a:ext cx="1847722" cy="10219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C5B17F4-2521-4832-9F9D-23F310D53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585" y="1622800"/>
            <a:ext cx="1855656" cy="1032078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9F64E3BA-8F73-4050-82CF-8935144FE0CE}"/>
              </a:ext>
            </a:extLst>
          </p:cNvPr>
          <p:cNvSpPr/>
          <p:nvPr/>
        </p:nvSpPr>
        <p:spPr>
          <a:xfrm>
            <a:off x="3897588" y="161006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C4165AC-6B05-4057-BAB8-5EF747EDEEEC}"/>
              </a:ext>
            </a:extLst>
          </p:cNvPr>
          <p:cNvSpPr/>
          <p:nvPr/>
        </p:nvSpPr>
        <p:spPr>
          <a:xfrm>
            <a:off x="6033241" y="162141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828270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216043"/>
              </p:ext>
            </p:extLst>
          </p:nvPr>
        </p:nvGraphicFramePr>
        <p:xfrm>
          <a:off x="8104412" y="211913"/>
          <a:ext cx="1800000" cy="81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평촌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https://russelpc.megastudy.net/intro/2024/first/index.asp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45" name="모서리가 둥근 직사각형 25">
            <a:extLst>
              <a:ext uri="{FF2B5EF4-FFF2-40B4-BE49-F238E27FC236}">
                <a16:creationId xmlns:a16="http://schemas.microsoft.com/office/drawing/2014/main" id="{39803F88-22FE-4E7B-A6FB-E0C89BAF8720}"/>
              </a:ext>
            </a:extLst>
          </p:cNvPr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21">
            <a:extLst>
              <a:ext uri="{FF2B5EF4-FFF2-40B4-BE49-F238E27FC236}">
                <a16:creationId xmlns:a16="http://schemas.microsoft.com/office/drawing/2014/main" id="{9CD1722F-19FB-4E22-91B2-6180CC9CFAE2}"/>
              </a:ext>
            </a:extLst>
          </p:cNvPr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458C60D0-5162-4102-A0E0-8624503912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571B8CCC-DCCC-45DC-AEA4-8D2AAA37FB8F}"/>
              </a:ext>
            </a:extLst>
          </p:cNvPr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재원생의</a:t>
            </a:r>
            <a:r>
              <a:rPr lang="ko-KR" altLang="en-US" sz="1000" b="1" spc="-100" dirty="0">
                <a:latin typeface="+mn-ea"/>
                <a:ea typeface="+mn-ea"/>
              </a:rPr>
              <a:t> 학습목표와 수준에 맞춰 수능까지 성취도 있는 학습</a:t>
            </a:r>
            <a:r>
              <a:rPr lang="ko-KR" altLang="en-US" sz="1000" spc="-100" dirty="0">
                <a:latin typeface="+mn-ea"/>
                <a:ea typeface="+mn-ea"/>
              </a:rPr>
              <a:t>을 위한 체계적인 학습관리를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DF6288E-8C09-4FF6-8088-5046CE25B3C4}"/>
              </a:ext>
            </a:extLst>
          </p:cNvPr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188C76C-9087-4A88-996E-AEBDBD9034D3}"/>
              </a:ext>
            </a:extLst>
          </p:cNvPr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01A870-9783-4E4E-BCB5-2DE260238B99}"/>
              </a:ext>
            </a:extLst>
          </p:cNvPr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1CE8DB1-EF2B-42D0-B228-44C0F5E9BEFA}"/>
              </a:ext>
            </a:extLst>
          </p:cNvPr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EADE63-18AD-440A-B377-4F0174F58D2F}"/>
              </a:ext>
            </a:extLst>
          </p:cNvPr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F8BBCD-530C-4A70-9E16-89828B98950F}"/>
              </a:ext>
            </a:extLst>
          </p:cNvPr>
          <p:cNvSpPr txBox="1"/>
          <p:nvPr/>
        </p:nvSpPr>
        <p:spPr>
          <a:xfrm>
            <a:off x="3030455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57" name="모서리가 둥근 직사각형 35">
            <a:extLst>
              <a:ext uri="{FF2B5EF4-FFF2-40B4-BE49-F238E27FC236}">
                <a16:creationId xmlns:a16="http://schemas.microsoft.com/office/drawing/2014/main" id="{04C2D286-3282-47CA-A37D-45FD2E3C44B1}"/>
              </a:ext>
            </a:extLst>
          </p:cNvPr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10D45F4-14D8-4161-911C-3D5037BB663A}"/>
              </a:ext>
            </a:extLst>
          </p:cNvPr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E43158F-0267-4921-935A-DBA7E8E3C079}"/>
              </a:ext>
            </a:extLst>
          </p:cNvPr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E0EB9-6CAC-4C0A-89AF-833F9AC7FC3A}"/>
              </a:ext>
            </a:extLst>
          </p:cNvPr>
          <p:cNvSpPr txBox="1"/>
          <p:nvPr/>
        </p:nvSpPr>
        <p:spPr>
          <a:xfrm>
            <a:off x="525758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324C892-6663-46FB-9A80-B1901A6CA0FF}"/>
              </a:ext>
            </a:extLst>
          </p:cNvPr>
          <p:cNvSpPr/>
          <p:nvPr/>
        </p:nvSpPr>
        <p:spPr>
          <a:xfrm>
            <a:off x="792864" y="1533864"/>
            <a:ext cx="644472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2FA5D3F-A045-43A5-B978-6AD125F60C67}"/>
              </a:ext>
            </a:extLst>
          </p:cNvPr>
          <p:cNvSpPr/>
          <p:nvPr/>
        </p:nvSpPr>
        <p:spPr>
          <a:xfrm>
            <a:off x="720712" y="14576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EE23AB-B495-47CD-AB4A-E214970E5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93" y="1633790"/>
            <a:ext cx="1713961" cy="9580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CC5D5D-63A6-4260-B0AD-22E64C400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552" y="1609077"/>
            <a:ext cx="1841695" cy="10196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2C9607-A268-47BF-95BD-341263D99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584" y="1630260"/>
            <a:ext cx="1858227" cy="101969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FE3E74-69E9-4F99-AED9-B169A559FB27}"/>
              </a:ext>
            </a:extLst>
          </p:cNvPr>
          <p:cNvSpPr/>
          <p:nvPr/>
        </p:nvSpPr>
        <p:spPr>
          <a:xfrm>
            <a:off x="1601354" y="163240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BFD2D5-F0C7-4FA5-AD21-C90CA23B1E78}"/>
              </a:ext>
            </a:extLst>
          </p:cNvPr>
          <p:cNvSpPr/>
          <p:nvPr/>
        </p:nvSpPr>
        <p:spPr>
          <a:xfrm>
            <a:off x="3863247" y="160768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75A20E-017E-48E3-A1F5-126AE677F877}"/>
              </a:ext>
            </a:extLst>
          </p:cNvPr>
          <p:cNvSpPr/>
          <p:nvPr/>
        </p:nvSpPr>
        <p:spPr>
          <a:xfrm>
            <a:off x="6035811" y="161834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408820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131788"/>
              </p:ext>
            </p:extLst>
          </p:nvPr>
        </p:nvGraphicFramePr>
        <p:xfrm>
          <a:off x="8104412" y="211913"/>
          <a:ext cx="1800000" cy="81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평촌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https://russelpc.megastudy.net/intro/2024/first/index.asp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F7773CD9-7056-40E1-9B0E-4EEF1A96D238}"/>
              </a:ext>
            </a:extLst>
          </p:cNvPr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398D2F33-D547-468D-94B6-63909F735F33}"/>
              </a:ext>
            </a:extLst>
          </p:cNvPr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21">
            <a:extLst>
              <a:ext uri="{FF2B5EF4-FFF2-40B4-BE49-F238E27FC236}">
                <a16:creationId xmlns:a16="http://schemas.microsoft.com/office/drawing/2014/main" id="{F36557FC-CF0B-476B-88AD-85C4671F2B28}"/>
              </a:ext>
            </a:extLst>
          </p:cNvPr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A2846C48-7AE8-4D43-ACE3-5CD59A162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084706"/>
              </p:ext>
            </p:extLst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B543D8-B68A-41A3-9540-4DC7DA18E563}"/>
              </a:ext>
            </a:extLst>
          </p:cNvPr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B896422-0C6E-4A21-8B6B-4EE15A61E0A6}"/>
              </a:ext>
            </a:extLst>
          </p:cNvPr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관리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660DEF-15DA-49FC-9B9D-D3CB067004A1}"/>
              </a:ext>
            </a:extLst>
          </p:cNvPr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엄격한 출결 관리 및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19701D-B0F7-4D9E-BD51-829BFC432817}"/>
              </a:ext>
            </a:extLst>
          </p:cNvPr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D7700A8-3989-4EF4-9A1C-D917A425668F}"/>
              </a:ext>
            </a:extLst>
          </p:cNvPr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태도 점수 제도 운영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3902AA-9F46-4F2B-B2DE-127F7AA0E411}"/>
              </a:ext>
            </a:extLst>
          </p:cNvPr>
          <p:cNvSpPr txBox="1"/>
          <p:nvPr/>
        </p:nvSpPr>
        <p:spPr>
          <a:xfrm>
            <a:off x="3030455" y="314858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태도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태도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3C76393-9E5A-42A6-96BF-AF575FEE2D85}"/>
              </a:ext>
            </a:extLst>
          </p:cNvPr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2DE5965-0323-46FC-9890-CF870F4A7F3A}"/>
              </a:ext>
            </a:extLst>
          </p:cNvPr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68D30A-B21C-4073-B756-FD37C3F9AA6A}"/>
              </a:ext>
            </a:extLst>
          </p:cNvPr>
          <p:cNvSpPr txBox="1"/>
          <p:nvPr/>
        </p:nvSpPr>
        <p:spPr>
          <a:xfrm>
            <a:off x="525758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앞 또는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내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74BE58-7B7D-406A-9CC8-642765810662}"/>
              </a:ext>
            </a:extLst>
          </p:cNvPr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1000" spc="-100" dirty="0">
                <a:latin typeface="+mn-ea"/>
                <a:ea typeface="+mn-ea"/>
              </a:rPr>
              <a:t>을 위한 엄격한 생활관리를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B7505E-C799-4C1E-AE01-FBAAD4455F8C}"/>
              </a:ext>
            </a:extLst>
          </p:cNvPr>
          <p:cNvSpPr/>
          <p:nvPr/>
        </p:nvSpPr>
        <p:spPr>
          <a:xfrm>
            <a:off x="792864" y="1533864"/>
            <a:ext cx="644472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584207-B488-4A9D-94D0-A7725018B87E}"/>
              </a:ext>
            </a:extLst>
          </p:cNvPr>
          <p:cNvSpPr/>
          <p:nvPr/>
        </p:nvSpPr>
        <p:spPr>
          <a:xfrm>
            <a:off x="720712" y="14576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BA30CE-0759-4129-997F-0F15825EA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73" y="1597297"/>
            <a:ext cx="1924242" cy="10648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082C09A-DE21-42A4-9BEC-75B05C400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496" y="1592364"/>
            <a:ext cx="1884061" cy="10502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04D4CC-F317-4321-A050-5AEAA265F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584" y="1592364"/>
            <a:ext cx="1891465" cy="1050219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EE171AEF-FE01-49C9-B8F7-594937C90A7E}"/>
              </a:ext>
            </a:extLst>
          </p:cNvPr>
          <p:cNvSpPr/>
          <p:nvPr/>
        </p:nvSpPr>
        <p:spPr>
          <a:xfrm>
            <a:off x="1714451" y="159236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B1967F8-926D-4B5B-8DBE-830E11F60E0F}"/>
              </a:ext>
            </a:extLst>
          </p:cNvPr>
          <p:cNvSpPr/>
          <p:nvPr/>
        </p:nvSpPr>
        <p:spPr>
          <a:xfrm>
            <a:off x="3909176" y="159236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C09A3E-3371-4199-A4C7-D340E0DDB9E1}"/>
              </a:ext>
            </a:extLst>
          </p:cNvPr>
          <p:cNvSpPr/>
          <p:nvPr/>
        </p:nvSpPr>
        <p:spPr>
          <a:xfrm>
            <a:off x="6069049" y="159236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545843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B51031-1F0E-447E-8A65-49AE0C246EB1}"/>
              </a:ext>
            </a:extLst>
          </p:cNvPr>
          <p:cNvSpPr/>
          <p:nvPr/>
        </p:nvSpPr>
        <p:spPr>
          <a:xfrm>
            <a:off x="0" y="0"/>
            <a:ext cx="9906000" cy="3532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spc="-100" dirty="0">
                <a:solidFill>
                  <a:prstClr val="white"/>
                </a:solidFill>
                <a:latin typeface="맑은 고딕" panose="020B0503020000020004" pitchFamily="50" charset="-127"/>
              </a:rPr>
              <a:t>▣ 히스토리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311696" y="620688"/>
            <a:ext cx="2103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spc="-150" dirty="0">
                <a:latin typeface="+mn-ea"/>
                <a:ea typeface="+mn-ea"/>
              </a:rPr>
              <a:t> </a:t>
            </a:r>
            <a:endParaRPr lang="ko-KR" altLang="en-US" sz="1000" spc="-150" dirty="0">
              <a:latin typeface="+mn-ea"/>
              <a:ea typeface="+mn-ea"/>
            </a:endParaRPr>
          </a:p>
        </p:txBody>
      </p:sp>
      <p:graphicFrame>
        <p:nvGraphicFramePr>
          <p:cNvPr id="5" name="Group 112">
            <a:extLst>
              <a:ext uri="{FF2B5EF4-FFF2-40B4-BE49-F238E27FC236}">
                <a16:creationId xmlns:a16="http://schemas.microsoft.com/office/drawing/2014/main" id="{B3785847-D671-4FA8-8C7C-970E81D84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451494"/>
              </p:ext>
            </p:extLst>
          </p:nvPr>
        </p:nvGraphicFramePr>
        <p:xfrm>
          <a:off x="416495" y="899771"/>
          <a:ext cx="9073009" cy="833899"/>
        </p:xfrm>
        <a:graphic>
          <a:graphicData uri="http://schemas.openxmlformats.org/drawingml/2006/table">
            <a:tbl>
              <a:tblPr/>
              <a:tblGrid>
                <a:gridCol w="760994">
                  <a:extLst>
                    <a:ext uri="{9D8B030D-6E8A-4147-A177-3AD203B41FA5}">
                      <a16:colId xmlns:a16="http://schemas.microsoft.com/office/drawing/2014/main" val="3666511568"/>
                    </a:ext>
                  </a:extLst>
                </a:gridCol>
                <a:gridCol w="760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8071">
                  <a:extLst>
                    <a:ext uri="{9D8B030D-6E8A-4147-A177-3AD203B41FA5}">
                      <a16:colId xmlns:a16="http://schemas.microsoft.com/office/drawing/2014/main" val="2812797181"/>
                    </a:ext>
                  </a:extLst>
                </a:gridCol>
                <a:gridCol w="824310">
                  <a:extLst>
                    <a:ext uri="{9D8B030D-6E8A-4147-A177-3AD203B41FA5}">
                      <a16:colId xmlns:a16="http://schemas.microsoft.com/office/drawing/2014/main" val="505381862"/>
                    </a:ext>
                  </a:extLst>
                </a:gridCol>
                <a:gridCol w="2048640">
                  <a:extLst>
                    <a:ext uri="{9D8B030D-6E8A-4147-A177-3AD203B41FA5}">
                      <a16:colId xmlns:a16="http://schemas.microsoft.com/office/drawing/2014/main" val="3746277316"/>
                    </a:ext>
                  </a:extLst>
                </a:gridCol>
              </a:tblGrid>
              <a:tr h="3615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Editor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ko-KR" altLang="en-US" sz="950" b="1" spc="-100" dirty="0">
                          <a:latin typeface="+mn-ea"/>
                          <a:ea typeface="+mn-ea"/>
                        </a:rPr>
                        <a:t>업데이트 마크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768964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2023-11-15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SB </a:t>
                      </a: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최초 작성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김예은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077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15E493F4-54BD-4063-9D17-E861370F6E04}"/>
              </a:ext>
            </a:extLst>
          </p:cNvPr>
          <p:cNvSpPr/>
          <p:nvPr/>
        </p:nvSpPr>
        <p:spPr bwMode="auto">
          <a:xfrm>
            <a:off x="652052" y="3675072"/>
            <a:ext cx="6755427" cy="215527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796965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내용으로 교체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705749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03EF0DC2-D7BD-48DA-AEB0-B1E90CC1B881}"/>
              </a:ext>
            </a:extLst>
          </p:cNvPr>
          <p:cNvSpPr txBox="1"/>
          <p:nvPr/>
        </p:nvSpPr>
        <p:spPr>
          <a:xfrm>
            <a:off x="704850" y="405842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C1F3859-541D-405C-9476-46A8AE4544FB}"/>
              </a:ext>
            </a:extLst>
          </p:cNvPr>
          <p:cNvSpPr txBox="1"/>
          <p:nvPr/>
        </p:nvSpPr>
        <p:spPr>
          <a:xfrm>
            <a:off x="920552" y="421231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E9DE0F-8480-47EF-B515-D757352CD8A1}"/>
              </a:ext>
            </a:extLst>
          </p:cNvPr>
          <p:cNvSpPr/>
          <p:nvPr/>
        </p:nvSpPr>
        <p:spPr>
          <a:xfrm>
            <a:off x="2934279" y="1265931"/>
            <a:ext cx="4395208" cy="23785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F8D8836-A012-4A1E-8E11-B057BD82AD09}"/>
              </a:ext>
            </a:extLst>
          </p:cNvPr>
          <p:cNvSpPr/>
          <p:nvPr/>
        </p:nvSpPr>
        <p:spPr>
          <a:xfrm>
            <a:off x="3440832" y="3241532"/>
            <a:ext cx="645015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5E57047-85E9-41F8-AF25-742F52801575}"/>
              </a:ext>
            </a:extLst>
          </p:cNvPr>
          <p:cNvGrpSpPr/>
          <p:nvPr/>
        </p:nvGrpSpPr>
        <p:grpSpPr>
          <a:xfrm>
            <a:off x="3459883" y="1736105"/>
            <a:ext cx="3129830" cy="1502319"/>
            <a:chOff x="2211349" y="1731914"/>
            <a:chExt cx="3599999" cy="1728000"/>
          </a:xfrm>
        </p:grpSpPr>
        <p:cxnSp>
          <p:nvCxnSpPr>
            <p:cNvPr id="80" name="꺾인 연결선 81">
              <a:extLst>
                <a:ext uri="{FF2B5EF4-FFF2-40B4-BE49-F238E27FC236}">
                  <a16:creationId xmlns:a16="http://schemas.microsoft.com/office/drawing/2014/main" id="{4BE2D8BF-AA4D-4338-975E-F48D739D6987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꺾인 연결선 82">
              <a:extLst>
                <a:ext uri="{FF2B5EF4-FFF2-40B4-BE49-F238E27FC236}">
                  <a16:creationId xmlns:a16="http://schemas.microsoft.com/office/drawing/2014/main" id="{D9D44414-535F-461F-9EDD-CAC8558C408D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꺾인 연결선 83">
              <a:extLst>
                <a:ext uri="{FF2B5EF4-FFF2-40B4-BE49-F238E27FC236}">
                  <a16:creationId xmlns:a16="http://schemas.microsoft.com/office/drawing/2014/main" id="{580C8315-9ABF-4CE5-9DD7-647BA267B95F}"/>
                </a:ext>
              </a:extLst>
            </p:cNvPr>
            <p:cNvCxnSpPr/>
            <p:nvPr/>
          </p:nvCxnSpPr>
          <p:spPr bwMode="auto">
            <a:xfrm rot="10800000" flipV="1">
              <a:off x="365134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꺾인 연결선 84">
              <a:extLst>
                <a:ext uri="{FF2B5EF4-FFF2-40B4-BE49-F238E27FC236}">
                  <a16:creationId xmlns:a16="http://schemas.microsoft.com/office/drawing/2014/main" id="{7379D439-9D31-440E-85ED-9F26BE3281D7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2172B2C-8D0E-4BA6-AB65-D4BA9937A7E8}"/>
              </a:ext>
            </a:extLst>
          </p:cNvPr>
          <p:cNvSpPr/>
          <p:nvPr/>
        </p:nvSpPr>
        <p:spPr>
          <a:xfrm>
            <a:off x="4085847" y="2861453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A7386E-B56D-43FE-AAB3-05DB411F923A}"/>
              </a:ext>
            </a:extLst>
          </p:cNvPr>
          <p:cNvSpPr/>
          <p:nvPr/>
        </p:nvSpPr>
        <p:spPr>
          <a:xfrm>
            <a:off x="4711813" y="2492105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3B28DA2-3DCF-43F5-9FAB-08A3A536798F}"/>
              </a:ext>
            </a:extLst>
          </p:cNvPr>
          <p:cNvSpPr/>
          <p:nvPr/>
        </p:nvSpPr>
        <p:spPr>
          <a:xfrm>
            <a:off x="5337780" y="2115410"/>
            <a:ext cx="625966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서울대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의치대반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FEA4F7-0CE2-45F3-BBD8-AE5EF705A74D}"/>
              </a:ext>
            </a:extLst>
          </p:cNvPr>
          <p:cNvSpPr/>
          <p:nvPr/>
        </p:nvSpPr>
        <p:spPr>
          <a:xfrm>
            <a:off x="5963746" y="1735719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88" name="위쪽 화살표 89">
            <a:extLst>
              <a:ext uri="{FF2B5EF4-FFF2-40B4-BE49-F238E27FC236}">
                <a16:creationId xmlns:a16="http://schemas.microsoft.com/office/drawing/2014/main" id="{574DC875-FE41-4841-843C-D3118FDBD14A}"/>
              </a:ext>
            </a:extLst>
          </p:cNvPr>
          <p:cNvSpPr/>
          <p:nvPr/>
        </p:nvSpPr>
        <p:spPr bwMode="auto">
          <a:xfrm rot="3587484">
            <a:off x="5459108" y="1765742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112D44A-3CBF-4727-8189-D7F037BFE7EA}"/>
              </a:ext>
            </a:extLst>
          </p:cNvPr>
          <p:cNvSpPr/>
          <p:nvPr/>
        </p:nvSpPr>
        <p:spPr>
          <a:xfrm>
            <a:off x="5412022" y="2773050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0" name="위쪽 화살표 91">
            <a:extLst>
              <a:ext uri="{FF2B5EF4-FFF2-40B4-BE49-F238E27FC236}">
                <a16:creationId xmlns:a16="http://schemas.microsoft.com/office/drawing/2014/main" id="{53B3E7A1-E5CD-4026-A14A-F6DAAEC7A19A}"/>
              </a:ext>
            </a:extLst>
          </p:cNvPr>
          <p:cNvSpPr/>
          <p:nvPr/>
        </p:nvSpPr>
        <p:spPr bwMode="auto">
          <a:xfrm rot="14400000">
            <a:off x="4365306" y="1236050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2368E8-CC2E-485A-92B4-45D948FD7B81}"/>
              </a:ext>
            </a:extLst>
          </p:cNvPr>
          <p:cNvSpPr/>
          <p:nvPr/>
        </p:nvSpPr>
        <p:spPr>
          <a:xfrm>
            <a:off x="3517301" y="1565562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2" name="타원형 설명선 93">
            <a:extLst>
              <a:ext uri="{FF2B5EF4-FFF2-40B4-BE49-F238E27FC236}">
                <a16:creationId xmlns:a16="http://schemas.microsoft.com/office/drawing/2014/main" id="{2876A4CB-9CE2-4D0A-BB4B-C0C60A575E56}"/>
              </a:ext>
            </a:extLst>
          </p:cNvPr>
          <p:cNvSpPr/>
          <p:nvPr/>
        </p:nvSpPr>
        <p:spPr bwMode="auto">
          <a:xfrm>
            <a:off x="6212494" y="1391027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93" name="타원형 설명선 94">
            <a:extLst>
              <a:ext uri="{FF2B5EF4-FFF2-40B4-BE49-F238E27FC236}">
                <a16:creationId xmlns:a16="http://schemas.microsoft.com/office/drawing/2014/main" id="{A9509C77-AFF4-4E07-8543-C3EBA36A093F}"/>
              </a:ext>
            </a:extLst>
          </p:cNvPr>
          <p:cNvSpPr/>
          <p:nvPr/>
        </p:nvSpPr>
        <p:spPr bwMode="auto">
          <a:xfrm>
            <a:off x="5575901" y="1766873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94" name="모서리가 둥근 직사각형 97">
            <a:extLst>
              <a:ext uri="{FF2B5EF4-FFF2-40B4-BE49-F238E27FC236}">
                <a16:creationId xmlns:a16="http://schemas.microsoft.com/office/drawing/2014/main" id="{07B695B2-E37D-40CE-AA7B-9E4E0FC9FF11}"/>
              </a:ext>
            </a:extLst>
          </p:cNvPr>
          <p:cNvSpPr/>
          <p:nvPr/>
        </p:nvSpPr>
        <p:spPr bwMode="auto">
          <a:xfrm>
            <a:off x="721317" y="1260911"/>
            <a:ext cx="2153914" cy="2383617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92FD8C0E-9C75-4F2A-BD53-02C46F1255FA}"/>
              </a:ext>
            </a:extLst>
          </p:cNvPr>
          <p:cNvCxnSpPr/>
          <p:nvPr/>
        </p:nvCxnSpPr>
        <p:spPr bwMode="auto">
          <a:xfrm>
            <a:off x="794091" y="1779084"/>
            <a:ext cx="1926661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C543D2CF-D3BC-40CC-B345-A88152E36B0E}"/>
              </a:ext>
            </a:extLst>
          </p:cNvPr>
          <p:cNvSpPr txBox="1"/>
          <p:nvPr/>
        </p:nvSpPr>
        <p:spPr>
          <a:xfrm>
            <a:off x="1045252" y="1391215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E95FED-8DD7-4193-93B5-165A63C02044}"/>
              </a:ext>
            </a:extLst>
          </p:cNvPr>
          <p:cNvSpPr txBox="1"/>
          <p:nvPr/>
        </p:nvSpPr>
        <p:spPr>
          <a:xfrm>
            <a:off x="809331" y="1913511"/>
            <a:ext cx="191142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엄격하게 </a:t>
            </a:r>
            <a:r>
              <a:rPr lang="ko-KR" altLang="en-US" b="1" dirty="0"/>
              <a:t>수준별 </a:t>
            </a:r>
            <a:r>
              <a:rPr lang="ko-KR" altLang="en-US" b="1" dirty="0" err="1"/>
              <a:t>반편성</a:t>
            </a:r>
            <a:r>
              <a:rPr lang="ko-KR" altLang="en-US" b="1" dirty="0"/>
              <a:t> 실시 및 연 </a:t>
            </a:r>
            <a:r>
              <a:rPr lang="en-US" altLang="ko-KR" b="1" dirty="0"/>
              <a:t>2~3</a:t>
            </a:r>
            <a:r>
              <a:rPr lang="ko-KR" altLang="en-US" b="1" dirty="0"/>
              <a:t>회 수준별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운영</a:t>
            </a:r>
          </a:p>
          <a:p>
            <a:r>
              <a:rPr lang="ko-KR" altLang="en-US" dirty="0" err="1"/>
              <a:t>바자관</a:t>
            </a:r>
            <a:r>
              <a:rPr lang="ko-KR" altLang="en-US" dirty="0"/>
              <a:t> 재원생들간의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</a:t>
            </a:r>
            <a:r>
              <a:rPr lang="ko-KR" altLang="en-US" dirty="0" err="1"/>
              <a:t>학습상태에</a:t>
            </a:r>
            <a:r>
              <a:rPr lang="ko-KR" altLang="en-US" dirty="0"/>
              <a:t> 대한 경각심을 심어주며 </a:t>
            </a:r>
            <a:r>
              <a:rPr lang="ko-KR" altLang="en-US" b="1" dirty="0" err="1"/>
              <a:t>재원생들의</a:t>
            </a:r>
            <a:r>
              <a:rPr lang="ko-KR" altLang="en-US" b="1" dirty="0"/>
              <a:t>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1DA0191-28CF-44E5-96D8-8B54501D6A18}"/>
              </a:ext>
            </a:extLst>
          </p:cNvPr>
          <p:cNvSpPr/>
          <p:nvPr/>
        </p:nvSpPr>
        <p:spPr>
          <a:xfrm>
            <a:off x="4019469" y="3441954"/>
            <a:ext cx="33115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장학혜택은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홈페이지에서 확인 바랍니다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44" name="덧셈 기호 147">
            <a:extLst>
              <a:ext uri="{FF2B5EF4-FFF2-40B4-BE49-F238E27FC236}">
                <a16:creationId xmlns:a16="http://schemas.microsoft.com/office/drawing/2014/main" id="{F6E19E4B-11EE-448D-B390-4619A2693588}"/>
              </a:ext>
            </a:extLst>
          </p:cNvPr>
          <p:cNvSpPr/>
          <p:nvPr/>
        </p:nvSpPr>
        <p:spPr bwMode="auto">
          <a:xfrm>
            <a:off x="3884685" y="5833240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5" name="모서리가 둥근 직사각형 148">
            <a:extLst>
              <a:ext uri="{FF2B5EF4-FFF2-40B4-BE49-F238E27FC236}">
                <a16:creationId xmlns:a16="http://schemas.microsoft.com/office/drawing/2014/main" id="{C1BAC8B9-ABC4-42E9-A78C-C51A0C09C1B7}"/>
              </a:ext>
            </a:extLst>
          </p:cNvPr>
          <p:cNvSpPr/>
          <p:nvPr/>
        </p:nvSpPr>
        <p:spPr bwMode="auto">
          <a:xfrm>
            <a:off x="704850" y="6130797"/>
            <a:ext cx="6624638" cy="682579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CE42FE27-0129-4C61-B784-32FA899C8812}"/>
              </a:ext>
            </a:extLst>
          </p:cNvPr>
          <p:cNvCxnSpPr/>
          <p:nvPr/>
        </p:nvCxnSpPr>
        <p:spPr bwMode="auto">
          <a:xfrm>
            <a:off x="1429129" y="6211484"/>
            <a:ext cx="0" cy="54000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EB0FCF3-0E69-4F87-AB44-7601C2A8F04F}"/>
              </a:ext>
            </a:extLst>
          </p:cNvPr>
          <p:cNvSpPr txBox="1"/>
          <p:nvPr/>
        </p:nvSpPr>
        <p:spPr>
          <a:xfrm>
            <a:off x="786307" y="6288524"/>
            <a:ext cx="570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제도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E61FBC7-CEE8-40D7-B753-FABD6B1F15A3}"/>
              </a:ext>
            </a:extLst>
          </p:cNvPr>
          <p:cNvSpPr txBox="1"/>
          <p:nvPr/>
        </p:nvSpPr>
        <p:spPr>
          <a:xfrm>
            <a:off x="1475924" y="6224184"/>
            <a:ext cx="57771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83EF6D69-36BC-4ACE-95C9-E5A738CBD933}"/>
              </a:ext>
            </a:extLst>
          </p:cNvPr>
          <p:cNvSpPr/>
          <p:nvPr/>
        </p:nvSpPr>
        <p:spPr bwMode="auto">
          <a:xfrm>
            <a:off x="5115751" y="3430688"/>
            <a:ext cx="2137311" cy="186555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558DA83-679D-48FE-BC2B-427BDC6BE5A7}"/>
              </a:ext>
            </a:extLst>
          </p:cNvPr>
          <p:cNvSpPr/>
          <p:nvPr/>
        </p:nvSpPr>
        <p:spPr>
          <a:xfrm>
            <a:off x="5076980" y="33485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19220F6-8A44-4AD1-A624-353BABF08C22}"/>
              </a:ext>
            </a:extLst>
          </p:cNvPr>
          <p:cNvSpPr/>
          <p:nvPr/>
        </p:nvSpPr>
        <p:spPr>
          <a:xfrm>
            <a:off x="704851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E0C8F888-A06E-4023-BC14-86D735EF7C11}"/>
              </a:ext>
            </a:extLst>
          </p:cNvPr>
          <p:cNvSpPr/>
          <p:nvPr/>
        </p:nvSpPr>
        <p:spPr>
          <a:xfrm>
            <a:off x="706500" y="3779356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성균관대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전자전기공학부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평촌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배병후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9F8F0E9D-F948-45A1-84A7-6A6967AB122C}"/>
              </a:ext>
            </a:extLst>
          </p:cNvPr>
          <p:cNvGrpSpPr/>
          <p:nvPr/>
        </p:nvGrpSpPr>
        <p:grpSpPr>
          <a:xfrm>
            <a:off x="808713" y="4666252"/>
            <a:ext cx="1973538" cy="967910"/>
            <a:chOff x="816877" y="4725144"/>
            <a:chExt cx="1973538" cy="967910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1E5CC158-0F60-4614-9C1B-440C0489B06E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61" name="꺾인 연결선 111">
                <a:extLst>
                  <a:ext uri="{FF2B5EF4-FFF2-40B4-BE49-F238E27FC236}">
                    <a16:creationId xmlns:a16="http://schemas.microsoft.com/office/drawing/2014/main" id="{FB2D49D8-49DB-4BF8-9291-F728CACB0DB6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" name="꺾인 연결선 112">
                <a:extLst>
                  <a:ext uri="{FF2B5EF4-FFF2-40B4-BE49-F238E27FC236}">
                    <a16:creationId xmlns:a16="http://schemas.microsoft.com/office/drawing/2014/main" id="{18C2BBFF-676E-4976-BAAF-1DF33C8C1EB8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" name="꺾인 연결선 113">
                <a:extLst>
                  <a:ext uri="{FF2B5EF4-FFF2-40B4-BE49-F238E27FC236}">
                    <a16:creationId xmlns:a16="http://schemas.microsoft.com/office/drawing/2014/main" id="{E3182EEC-E223-4138-8823-075B1FCE97D0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4" name="꺾인 연결선 114">
                <a:extLst>
                  <a:ext uri="{FF2B5EF4-FFF2-40B4-BE49-F238E27FC236}">
                    <a16:creationId xmlns:a16="http://schemas.microsoft.com/office/drawing/2014/main" id="{EA21BB19-575F-4B35-BFFC-D93C47D9595E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030DA4DA-1B10-4CF0-AEF2-EE2CAC5F5FFA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73B20E5-3D54-48B4-BA9E-F0554D2DC377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2654E5A0-A89E-47EF-A503-85F2DA37E2FE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910A5149-E11A-40B2-B208-116DFC7294C6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7610B75-ADE1-4C70-AA51-CADD45E9D8C3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65" name="위쪽 화살표 115">
            <a:extLst>
              <a:ext uri="{FF2B5EF4-FFF2-40B4-BE49-F238E27FC236}">
                <a16:creationId xmlns:a16="http://schemas.microsoft.com/office/drawing/2014/main" id="{B9C80B41-ED53-4EFE-BC90-030CAEB035F3}"/>
              </a:ext>
            </a:extLst>
          </p:cNvPr>
          <p:cNvSpPr/>
          <p:nvPr/>
        </p:nvSpPr>
        <p:spPr bwMode="auto">
          <a:xfrm rot="3501043">
            <a:off x="2248059" y="4372255"/>
            <a:ext cx="206752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6" name="사각형 설명선 116">
            <a:extLst>
              <a:ext uri="{FF2B5EF4-FFF2-40B4-BE49-F238E27FC236}">
                <a16:creationId xmlns:a16="http://schemas.microsoft.com/office/drawing/2014/main" id="{EE234438-8BF8-43DA-9A4C-3CDDABB19E3B}"/>
              </a:ext>
            </a:extLst>
          </p:cNvPr>
          <p:cNvSpPr/>
          <p:nvPr/>
        </p:nvSpPr>
        <p:spPr bwMode="auto">
          <a:xfrm>
            <a:off x="1136576" y="4594838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5670463-4107-41C1-B323-0DA3D12DB039}"/>
              </a:ext>
            </a:extLst>
          </p:cNvPr>
          <p:cNvSpPr/>
          <p:nvPr/>
        </p:nvSpPr>
        <p:spPr>
          <a:xfrm>
            <a:off x="5159107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BDAD7F3C-EE01-4259-9408-10D3EE5C43CC}"/>
              </a:ext>
            </a:extLst>
          </p:cNvPr>
          <p:cNvSpPr/>
          <p:nvPr/>
        </p:nvSpPr>
        <p:spPr>
          <a:xfrm>
            <a:off x="2934279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E539A90-9D00-4425-882E-ABF63A2FE351}"/>
              </a:ext>
            </a:extLst>
          </p:cNvPr>
          <p:cNvSpPr/>
          <p:nvPr/>
        </p:nvSpPr>
        <p:spPr>
          <a:xfrm>
            <a:off x="2935928" y="3779356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한양대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신소재공학부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평촌 김성현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37E0A27B-2E33-4147-B593-6C3498376F1F}"/>
              </a:ext>
            </a:extLst>
          </p:cNvPr>
          <p:cNvGrpSpPr/>
          <p:nvPr/>
        </p:nvGrpSpPr>
        <p:grpSpPr>
          <a:xfrm>
            <a:off x="3038141" y="4666252"/>
            <a:ext cx="1973538" cy="967910"/>
            <a:chOff x="816877" y="4725144"/>
            <a:chExt cx="1973538" cy="967910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BA933840-4A32-46E9-8DD4-78D485A9E691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77" name="꺾인 연결선 128">
                <a:extLst>
                  <a:ext uri="{FF2B5EF4-FFF2-40B4-BE49-F238E27FC236}">
                    <a16:creationId xmlns:a16="http://schemas.microsoft.com/office/drawing/2014/main" id="{F9D56D5B-C3AF-45DD-AC64-C2AA46DE408C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8" name="꺾인 연결선 129">
                <a:extLst>
                  <a:ext uri="{FF2B5EF4-FFF2-40B4-BE49-F238E27FC236}">
                    <a16:creationId xmlns:a16="http://schemas.microsoft.com/office/drawing/2014/main" id="{E5D08EE1-6D8D-4876-908C-005C2D63DDAF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9" name="꺾인 연결선 130">
                <a:extLst>
                  <a:ext uri="{FF2B5EF4-FFF2-40B4-BE49-F238E27FC236}">
                    <a16:creationId xmlns:a16="http://schemas.microsoft.com/office/drawing/2014/main" id="{C14737CA-EE61-4E31-8289-CC7C2603909E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" name="꺾인 연결선 131">
                <a:extLst>
                  <a:ext uri="{FF2B5EF4-FFF2-40B4-BE49-F238E27FC236}">
                    <a16:creationId xmlns:a16="http://schemas.microsoft.com/office/drawing/2014/main" id="{5DFD2E5E-F154-47A2-B95F-A04C5CA75685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0EBA8730-4F8E-4D75-8653-EFDE29A297A7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451FDB4A-8688-49E3-97F5-37DD68D76DC9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D7F37C03-6865-44C0-A1BE-6D5098824B2F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63093FAC-BDE7-4702-8422-7A83BB2ADD1C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3F4B1C7-710D-4943-BF2F-B3E3F6F8FF5B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81" name="사각형 설명선 132">
            <a:extLst>
              <a:ext uri="{FF2B5EF4-FFF2-40B4-BE49-F238E27FC236}">
                <a16:creationId xmlns:a16="http://schemas.microsoft.com/office/drawing/2014/main" id="{4E795913-6D9E-4F56-A663-528CAAE79EE7}"/>
              </a:ext>
            </a:extLst>
          </p:cNvPr>
          <p:cNvSpPr/>
          <p:nvPr/>
        </p:nvSpPr>
        <p:spPr bwMode="auto">
          <a:xfrm>
            <a:off x="3124002" y="4594838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1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82" name="위쪽 화살표 133">
            <a:extLst>
              <a:ext uri="{FF2B5EF4-FFF2-40B4-BE49-F238E27FC236}">
                <a16:creationId xmlns:a16="http://schemas.microsoft.com/office/drawing/2014/main" id="{D3C6ACA1-BF46-48C9-9640-CB651B00CD56}"/>
              </a:ext>
            </a:extLst>
          </p:cNvPr>
          <p:cNvSpPr/>
          <p:nvPr/>
        </p:nvSpPr>
        <p:spPr bwMode="auto">
          <a:xfrm rot="3622285">
            <a:off x="4029887" y="4550063"/>
            <a:ext cx="206752" cy="625951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36613247-3897-4BFF-88FC-16EBE3E78A58}"/>
              </a:ext>
            </a:extLst>
          </p:cNvPr>
          <p:cNvGrpSpPr/>
          <p:nvPr/>
        </p:nvGrpSpPr>
        <p:grpSpPr>
          <a:xfrm>
            <a:off x="5266824" y="4666252"/>
            <a:ext cx="1973538" cy="967910"/>
            <a:chOff x="816877" y="4725144"/>
            <a:chExt cx="1973538" cy="967910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3681365B-DBDB-4BEE-996C-26A0118DC055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90" name="꺾인 연결선 141">
                <a:extLst>
                  <a:ext uri="{FF2B5EF4-FFF2-40B4-BE49-F238E27FC236}">
                    <a16:creationId xmlns:a16="http://schemas.microsoft.com/office/drawing/2014/main" id="{1FBFB38F-DABD-4281-ADE9-D5E3309F7AD0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1" name="꺾인 연결선 142">
                <a:extLst>
                  <a:ext uri="{FF2B5EF4-FFF2-40B4-BE49-F238E27FC236}">
                    <a16:creationId xmlns:a16="http://schemas.microsoft.com/office/drawing/2014/main" id="{4C4DB167-37FF-4D78-B5F3-B42A48B0A60D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2" name="꺾인 연결선 143">
                <a:extLst>
                  <a:ext uri="{FF2B5EF4-FFF2-40B4-BE49-F238E27FC236}">
                    <a16:creationId xmlns:a16="http://schemas.microsoft.com/office/drawing/2014/main" id="{6493D4D5-FA1B-4718-8A81-94AD50EC1E66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3" name="꺾인 연결선 144">
                <a:extLst>
                  <a:ext uri="{FF2B5EF4-FFF2-40B4-BE49-F238E27FC236}">
                    <a16:creationId xmlns:a16="http://schemas.microsoft.com/office/drawing/2014/main" id="{3E5EB8A1-06FE-4C05-AEB4-41F5CE0779CF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2CD4C23-47FA-4F0F-82F8-9DA25B854FCA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65AF5571-49E0-47F6-90DC-3DC2F4C6F4B3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21A7180B-61D2-46B7-9553-05EA7F28F0BE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7C3604F-6010-471E-A7A1-D3846F938B4C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4B6CE90E-A7A4-42ED-B286-54F45DFE4C9D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94" name="사각형 설명선 145">
            <a:extLst>
              <a:ext uri="{FF2B5EF4-FFF2-40B4-BE49-F238E27FC236}">
                <a16:creationId xmlns:a16="http://schemas.microsoft.com/office/drawing/2014/main" id="{67AD29BE-92AF-411A-836C-36800609BCF2}"/>
              </a:ext>
            </a:extLst>
          </p:cNvPr>
          <p:cNvSpPr/>
          <p:nvPr/>
        </p:nvSpPr>
        <p:spPr bwMode="auto">
          <a:xfrm>
            <a:off x="5352685" y="4594838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2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95" name="위쪽 화살표 146">
            <a:extLst>
              <a:ext uri="{FF2B5EF4-FFF2-40B4-BE49-F238E27FC236}">
                <a16:creationId xmlns:a16="http://schemas.microsoft.com/office/drawing/2014/main" id="{3354FDDE-61AB-4B63-B54B-36AC97FB2E5B}"/>
              </a:ext>
            </a:extLst>
          </p:cNvPr>
          <p:cNvSpPr/>
          <p:nvPr/>
        </p:nvSpPr>
        <p:spPr bwMode="auto">
          <a:xfrm rot="3622285">
            <a:off x="6109448" y="4463321"/>
            <a:ext cx="206752" cy="96905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63C7E33A-5D19-4CF4-96D5-FBF44D708054}"/>
              </a:ext>
            </a:extLst>
          </p:cNvPr>
          <p:cNvSpPr/>
          <p:nvPr/>
        </p:nvSpPr>
        <p:spPr>
          <a:xfrm>
            <a:off x="5159106" y="3753487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건국대학교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건축학부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평촌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오현서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B8ECB77-1340-41C4-B643-55502A41F960}"/>
              </a:ext>
            </a:extLst>
          </p:cNvPr>
          <p:cNvSpPr/>
          <p:nvPr/>
        </p:nvSpPr>
        <p:spPr>
          <a:xfrm>
            <a:off x="613281" y="359295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2B57403-EF6D-4934-AB3A-E84D36A8FB87}"/>
              </a:ext>
            </a:extLst>
          </p:cNvPr>
          <p:cNvSpPr/>
          <p:nvPr/>
        </p:nvSpPr>
        <p:spPr>
          <a:xfrm>
            <a:off x="7407478" y="3669155"/>
            <a:ext cx="1145921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</a:t>
            </a:r>
            <a:r>
              <a:rPr lang="ko-KR" altLang="en-US" b="1" dirty="0" err="1"/>
              <a:t>승반</a:t>
            </a:r>
            <a:r>
              <a:rPr lang="ko-KR" altLang="en-US" b="1" dirty="0"/>
              <a:t> 내용 사용</a:t>
            </a:r>
          </a:p>
        </p:txBody>
      </p:sp>
    </p:spTree>
    <p:extLst>
      <p:ext uri="{BB962C8B-B14F-4D97-AF65-F5344CB8AC3E}">
        <p14:creationId xmlns:p14="http://schemas.microsoft.com/office/powerpoint/2010/main" val="3234135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641428"/>
              </p:ext>
            </p:extLst>
          </p:nvPr>
        </p:nvGraphicFramePr>
        <p:xfrm>
          <a:off x="8104412" y="211913"/>
          <a:ext cx="1800000" cy="189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https://russelpc.megastudy.net/event/2021/quel/index.asp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249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https://russelpc.megastudy.net/intro/2022/premium/index.asp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06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https://russelpc.megastudy.net/intro/info/monthly/index.asp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208435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3C7DF0C6-89A5-44E8-A456-7C59DA344D7C}"/>
              </a:ext>
            </a:extLst>
          </p:cNvPr>
          <p:cNvSpPr txBox="1"/>
          <p:nvPr/>
        </p:nvSpPr>
        <p:spPr>
          <a:xfrm>
            <a:off x="704850" y="556844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 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학습 콘텐츠로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FD61D7-C8ED-43F6-92E7-66AA59C9F14C}"/>
              </a:ext>
            </a:extLst>
          </p:cNvPr>
          <p:cNvSpPr txBox="1"/>
          <p:nvPr/>
        </p:nvSpPr>
        <p:spPr>
          <a:xfrm>
            <a:off x="920552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3732414-F531-4602-A4F8-AE9CE8A562F4}"/>
              </a:ext>
            </a:extLst>
          </p:cNvPr>
          <p:cNvSpPr/>
          <p:nvPr/>
        </p:nvSpPr>
        <p:spPr>
          <a:xfrm>
            <a:off x="4089450" y="3486330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80" name="Picture 2" descr="월간 학습지 장영진">
            <a:extLst>
              <a:ext uri="{FF2B5EF4-FFF2-40B4-BE49-F238E27FC236}">
                <a16:creationId xmlns:a16="http://schemas.microsoft.com/office/drawing/2014/main" id="{49425ADD-065E-4A80-B226-A6543340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864" y="3846662"/>
            <a:ext cx="1451776" cy="147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79D65639-84DC-466B-9E6A-619D76FDE001}"/>
              </a:ext>
            </a:extLst>
          </p:cNvPr>
          <p:cNvSpPr/>
          <p:nvPr/>
        </p:nvSpPr>
        <p:spPr>
          <a:xfrm>
            <a:off x="704850" y="1341438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125FDEB-B327-4985-AC0A-ED2B615FD61C}"/>
              </a:ext>
            </a:extLst>
          </p:cNvPr>
          <p:cNvSpPr txBox="1"/>
          <p:nvPr/>
        </p:nvSpPr>
        <p:spPr>
          <a:xfrm>
            <a:off x="2232864" y="1484784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A9FA05-2D52-4655-93A6-F9CA93EAC008}"/>
              </a:ext>
            </a:extLst>
          </p:cNvPr>
          <p:cNvSpPr txBox="1"/>
          <p:nvPr/>
        </p:nvSpPr>
        <p:spPr>
          <a:xfrm>
            <a:off x="2232864" y="2487242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FF35CA-DC66-4FAC-98A1-A581C0D0B06C}"/>
              </a:ext>
            </a:extLst>
          </p:cNvPr>
          <p:cNvSpPr/>
          <p:nvPr/>
        </p:nvSpPr>
        <p:spPr>
          <a:xfrm>
            <a:off x="4089450" y="1341438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2AC55D-267F-4630-84F4-584058E082D2}"/>
              </a:ext>
            </a:extLst>
          </p:cNvPr>
          <p:cNvSpPr txBox="1"/>
          <p:nvPr/>
        </p:nvSpPr>
        <p:spPr>
          <a:xfrm>
            <a:off x="5617464" y="1484784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77C903A-EC29-4F8F-9B55-7DEB97D8EB71}"/>
              </a:ext>
            </a:extLst>
          </p:cNvPr>
          <p:cNvSpPr txBox="1"/>
          <p:nvPr/>
        </p:nvSpPr>
        <p:spPr>
          <a:xfrm>
            <a:off x="5617464" y="2487242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87" name="Picture 6" descr="메가X대성 더 프리미엄 모의고사">
            <a:extLst>
              <a:ext uri="{FF2B5EF4-FFF2-40B4-BE49-F238E27FC236}">
                <a16:creationId xmlns:a16="http://schemas.microsoft.com/office/drawing/2014/main" id="{F3699488-E647-405D-9233-E86E2A90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464" y="1675633"/>
            <a:ext cx="1439999" cy="143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007C52C4-FDC0-4790-B49D-E163385C6865}"/>
              </a:ext>
            </a:extLst>
          </p:cNvPr>
          <p:cNvSpPr/>
          <p:nvPr/>
        </p:nvSpPr>
        <p:spPr>
          <a:xfrm>
            <a:off x="704850" y="3486330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42568E-88CA-498E-9208-F898E543D149}"/>
              </a:ext>
            </a:extLst>
          </p:cNvPr>
          <p:cNvSpPr txBox="1"/>
          <p:nvPr/>
        </p:nvSpPr>
        <p:spPr>
          <a:xfrm>
            <a:off x="2232864" y="3629676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</a:t>
            </a:r>
            <a:r>
              <a:rPr lang="en-US" altLang="ko-KR" sz="1000" spc="-100" dirty="0">
                <a:latin typeface="+mn-ea"/>
                <a:ea typeface="+mn-ea"/>
              </a:rPr>
              <a:t>CORE </a:t>
            </a:r>
            <a:r>
              <a:rPr lang="ko-KR" altLang="en-US" sz="1000" spc="-100" dirty="0">
                <a:latin typeface="+mn-ea"/>
                <a:ea typeface="+mn-ea"/>
              </a:rPr>
              <a:t>선생님 직접 출제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러셀</a:t>
            </a:r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CORE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Weekly </a:t>
            </a:r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988E6F4-2ABA-4DD7-BC97-556C88AC697D}"/>
              </a:ext>
            </a:extLst>
          </p:cNvPr>
          <p:cNvSpPr txBox="1"/>
          <p:nvPr/>
        </p:nvSpPr>
        <p:spPr>
          <a:xfrm>
            <a:off x="2232864" y="4632134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선생님들이 직접 출제한 모의고사 콘텐츠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매주 정해진 시간에 집체 모의고사 응시하여 실전 감각 향상 및 긴장감 유지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8487D15-DE24-4978-B9F0-7525C0692ADC}"/>
              </a:ext>
            </a:extLst>
          </p:cNvPr>
          <p:cNvSpPr txBox="1"/>
          <p:nvPr/>
        </p:nvSpPr>
        <p:spPr>
          <a:xfrm>
            <a:off x="5617464" y="3629676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89D5E2-AA40-4210-9B29-AFA1172DA995}"/>
              </a:ext>
            </a:extLst>
          </p:cNvPr>
          <p:cNvSpPr txBox="1"/>
          <p:nvPr/>
        </p:nvSpPr>
        <p:spPr>
          <a:xfrm>
            <a:off x="5617464" y="4632134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매월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관련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3" name="Picture 8" descr="러셀CORE 위클리 모의고사">
            <a:extLst>
              <a:ext uri="{FF2B5EF4-FFF2-40B4-BE49-F238E27FC236}">
                <a16:creationId xmlns:a16="http://schemas.microsoft.com/office/drawing/2014/main" id="{4583E5EF-A5B0-419E-94D5-7F86B859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63" y="3824023"/>
            <a:ext cx="1440001" cy="141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퀄 모의고사">
            <a:extLst>
              <a:ext uri="{FF2B5EF4-FFF2-40B4-BE49-F238E27FC236}">
                <a16:creationId xmlns:a16="http://schemas.microsoft.com/office/drawing/2014/main" id="{169FDF7C-DF18-437D-8A49-A3239BCA1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64" y="1491611"/>
            <a:ext cx="1440000" cy="180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모서리가 둥근 직사각형 58">
            <a:extLst>
              <a:ext uri="{FF2B5EF4-FFF2-40B4-BE49-F238E27FC236}">
                <a16:creationId xmlns:a16="http://schemas.microsoft.com/office/drawing/2014/main" id="{55E2DECE-44DC-43F3-B1BF-D87B8690C3A6}"/>
              </a:ext>
            </a:extLst>
          </p:cNvPr>
          <p:cNvSpPr/>
          <p:nvPr/>
        </p:nvSpPr>
        <p:spPr bwMode="auto">
          <a:xfrm>
            <a:off x="2320878" y="2220287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6" name="모서리가 둥근 직사각형 59">
            <a:extLst>
              <a:ext uri="{FF2B5EF4-FFF2-40B4-BE49-F238E27FC236}">
                <a16:creationId xmlns:a16="http://schemas.microsoft.com/office/drawing/2014/main" id="{0811AEFD-AF9F-443C-B0CB-8B5C2E0650F3}"/>
              </a:ext>
            </a:extLst>
          </p:cNvPr>
          <p:cNvSpPr/>
          <p:nvPr/>
        </p:nvSpPr>
        <p:spPr bwMode="auto">
          <a:xfrm>
            <a:off x="5705477" y="2220287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7" name="모서리가 둥근 직사각형 60">
            <a:extLst>
              <a:ext uri="{FF2B5EF4-FFF2-40B4-BE49-F238E27FC236}">
                <a16:creationId xmlns:a16="http://schemas.microsoft.com/office/drawing/2014/main" id="{CC44B114-B616-41B4-B63B-239D75DAE975}"/>
              </a:ext>
            </a:extLst>
          </p:cNvPr>
          <p:cNvSpPr/>
          <p:nvPr/>
        </p:nvSpPr>
        <p:spPr bwMode="auto">
          <a:xfrm>
            <a:off x="2320878" y="4360812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8" name="모서리가 둥근 직사각형 61">
            <a:extLst>
              <a:ext uri="{FF2B5EF4-FFF2-40B4-BE49-F238E27FC236}">
                <a16:creationId xmlns:a16="http://schemas.microsoft.com/office/drawing/2014/main" id="{BF3FF1C4-8E6E-4A17-95B3-B27AD2E67025}"/>
              </a:ext>
            </a:extLst>
          </p:cNvPr>
          <p:cNvSpPr/>
          <p:nvPr/>
        </p:nvSpPr>
        <p:spPr bwMode="auto">
          <a:xfrm>
            <a:off x="5705477" y="4360812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944DAF2-3844-400E-BADB-46A97490926D}"/>
              </a:ext>
            </a:extLst>
          </p:cNvPr>
          <p:cNvSpPr/>
          <p:nvPr/>
        </p:nvSpPr>
        <p:spPr>
          <a:xfrm>
            <a:off x="690463" y="3479701"/>
            <a:ext cx="3285919" cy="21073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2D9A3F8-312B-43EC-B8F9-C688B387A7E4}"/>
              </a:ext>
            </a:extLst>
          </p:cNvPr>
          <p:cNvSpPr/>
          <p:nvPr/>
        </p:nvSpPr>
        <p:spPr>
          <a:xfrm>
            <a:off x="618312" y="340350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1847A3D-309E-4142-9FFF-A67618A9F7F2}"/>
              </a:ext>
            </a:extLst>
          </p:cNvPr>
          <p:cNvSpPr/>
          <p:nvPr/>
        </p:nvSpPr>
        <p:spPr>
          <a:xfrm>
            <a:off x="2241107" y="21572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CA47622-4691-43BE-83B3-04F93E7434DE}"/>
              </a:ext>
            </a:extLst>
          </p:cNvPr>
          <p:cNvSpPr/>
          <p:nvPr/>
        </p:nvSpPr>
        <p:spPr>
          <a:xfrm>
            <a:off x="5652291" y="21572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22D8073-40C0-4E82-8204-7F7F919CB4A7}"/>
              </a:ext>
            </a:extLst>
          </p:cNvPr>
          <p:cNvSpPr/>
          <p:nvPr/>
        </p:nvSpPr>
        <p:spPr>
          <a:xfrm>
            <a:off x="5652291" y="429364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105" name="타원형 설명선 4">
            <a:extLst>
              <a:ext uri="{FF2B5EF4-FFF2-40B4-BE49-F238E27FC236}">
                <a16:creationId xmlns:a16="http://schemas.microsoft.com/office/drawing/2014/main" id="{A1C75217-BE35-4F23-AC25-3C0BD910C64A}"/>
              </a:ext>
            </a:extLst>
          </p:cNvPr>
          <p:cNvSpPr/>
          <p:nvPr/>
        </p:nvSpPr>
        <p:spPr bwMode="auto">
          <a:xfrm>
            <a:off x="792862" y="3558874"/>
            <a:ext cx="540000" cy="540000"/>
          </a:xfrm>
          <a:prstGeom prst="wedgeEllipseCallout">
            <a:avLst>
              <a:gd name="adj1" fmla="val 60264"/>
              <a:gd name="adj2" fmla="val 50631"/>
            </a:avLst>
          </a:prstGeom>
          <a:solidFill>
            <a:srgbClr val="0070C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5CEE10-C082-46A7-94B1-AB041D2B22C9}"/>
              </a:ext>
            </a:extLst>
          </p:cNvPr>
          <p:cNvSpPr/>
          <p:nvPr/>
        </p:nvSpPr>
        <p:spPr>
          <a:xfrm>
            <a:off x="735473" y="3631144"/>
            <a:ext cx="657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CORE, </a:t>
            </a:r>
          </a:p>
          <a:p>
            <a:pPr algn="ctr"/>
            <a:r>
              <a:rPr lang="ko-KR" altLang="en-US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종합반</a:t>
            </a:r>
            <a:r>
              <a:rPr lang="ko-KR" altLang="en-US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전용</a:t>
            </a:r>
          </a:p>
        </p:txBody>
      </p:sp>
    </p:spTree>
    <p:extLst>
      <p:ext uri="{BB962C8B-B14F-4D97-AF65-F5344CB8AC3E}">
        <p14:creationId xmlns:p14="http://schemas.microsoft.com/office/powerpoint/2010/main" val="2524009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B239C621-7DBE-4F3E-8A5D-B068CE30BF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00" b="31064"/>
          <a:stretch/>
        </p:blipFill>
        <p:spPr>
          <a:xfrm>
            <a:off x="4150376" y="4327201"/>
            <a:ext cx="3240000" cy="220909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5587FBD-800F-4D81-ADFF-3769CC64AE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18"/>
          <a:stretch/>
        </p:blipFill>
        <p:spPr>
          <a:xfrm>
            <a:off x="759931" y="4327201"/>
            <a:ext cx="3240000" cy="22090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708934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이미지 별첨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39B5D2-68BC-4BD1-931C-671BCAF202DA}"/>
              </a:ext>
            </a:extLst>
          </p:cNvPr>
          <p:cNvSpPr/>
          <p:nvPr/>
        </p:nvSpPr>
        <p:spPr>
          <a:xfrm>
            <a:off x="5241354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7" name="Picture 2" descr="https://russeldata.megastudy.net/campus/images/russel/core_gj/2023/winter_overall/program_img04.jpg">
            <a:extLst>
              <a:ext uri="{FF2B5EF4-FFF2-40B4-BE49-F238E27FC236}">
                <a16:creationId xmlns:a16="http://schemas.microsoft.com/office/drawing/2014/main" id="{42550232-B322-468C-8664-AB15EDE58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464660" y="97885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061AC3-94EE-421C-B603-9159023F404C}"/>
              </a:ext>
            </a:extLst>
          </p:cNvPr>
          <p:cNvSpPr/>
          <p:nvPr/>
        </p:nvSpPr>
        <p:spPr>
          <a:xfrm>
            <a:off x="2997305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Picture 6" descr="https://russeldata.megastudy.net/campus/images/russel/intro/2023/winter/program_img03.png">
            <a:extLst>
              <a:ext uri="{FF2B5EF4-FFF2-40B4-BE49-F238E27FC236}">
                <a16:creationId xmlns:a16="http://schemas.microsoft.com/office/drawing/2014/main" id="{D4952506-0580-4F20-B203-AF5C2C7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177163" y="94607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7F1D70-D001-4FBD-967C-BD92E18FC013}"/>
              </a:ext>
            </a:extLst>
          </p:cNvPr>
          <p:cNvSpPr/>
          <p:nvPr/>
        </p:nvSpPr>
        <p:spPr>
          <a:xfrm>
            <a:off x="767728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4" name="Picture 4" descr="https://russeldata.megastudy.net/campus/images/russel/intro/2023/winter/program_img02.png">
            <a:extLst>
              <a:ext uri="{FF2B5EF4-FFF2-40B4-BE49-F238E27FC236}">
                <a16:creationId xmlns:a16="http://schemas.microsoft.com/office/drawing/2014/main" id="{844A9937-65E5-4E72-ACC8-EB9A8634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983430" y="94625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2B1F98-C28D-4573-90FD-62667B989B9D}"/>
              </a:ext>
            </a:extLst>
          </p:cNvPr>
          <p:cNvSpPr txBox="1"/>
          <p:nvPr/>
        </p:nvSpPr>
        <p:spPr>
          <a:xfrm>
            <a:off x="767727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C0DBAE-A8E7-4817-B522-49BDC290A7C2}"/>
              </a:ext>
            </a:extLst>
          </p:cNvPr>
          <p:cNvSpPr txBox="1"/>
          <p:nvPr/>
        </p:nvSpPr>
        <p:spPr>
          <a:xfrm>
            <a:off x="773756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87D000-47B8-4DA3-8241-1A3EAD0E3AE1}"/>
              </a:ext>
            </a:extLst>
          </p:cNvPr>
          <p:cNvSpPr txBox="1"/>
          <p:nvPr/>
        </p:nvSpPr>
        <p:spPr>
          <a:xfrm>
            <a:off x="2997304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3AE666-73E8-458E-8CF6-31222E458D0F}"/>
              </a:ext>
            </a:extLst>
          </p:cNvPr>
          <p:cNvSpPr txBox="1"/>
          <p:nvPr/>
        </p:nvSpPr>
        <p:spPr>
          <a:xfrm>
            <a:off x="3003333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3ABC8D-CA9A-4438-89AB-1836707A2683}"/>
              </a:ext>
            </a:extLst>
          </p:cNvPr>
          <p:cNvSpPr txBox="1"/>
          <p:nvPr/>
        </p:nvSpPr>
        <p:spPr>
          <a:xfrm>
            <a:off x="5241353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42E053-914B-4ECC-8349-D54F790CC3C0}"/>
              </a:ext>
            </a:extLst>
          </p:cNvPr>
          <p:cNvSpPr txBox="1"/>
          <p:nvPr/>
        </p:nvSpPr>
        <p:spPr>
          <a:xfrm>
            <a:off x="5247382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029B09-B948-4DE4-8C13-0100F9D2586E}"/>
              </a:ext>
            </a:extLst>
          </p:cNvPr>
          <p:cNvSpPr txBox="1"/>
          <p:nvPr/>
        </p:nvSpPr>
        <p:spPr>
          <a:xfrm>
            <a:off x="765739" y="4047099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 </a:t>
            </a:r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BBE07F3-1B58-4646-AF1C-4FEB8AF0B294}"/>
              </a:ext>
            </a:extLst>
          </p:cNvPr>
          <p:cNvSpPr/>
          <p:nvPr/>
        </p:nvSpPr>
        <p:spPr>
          <a:xfrm>
            <a:off x="759931" y="4329884"/>
            <a:ext cx="6630445" cy="22222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2E1EE68-ED3B-436E-9B6C-8530A91E2E6E}"/>
              </a:ext>
            </a:extLst>
          </p:cNvPr>
          <p:cNvSpPr/>
          <p:nvPr/>
        </p:nvSpPr>
        <p:spPr>
          <a:xfrm>
            <a:off x="687780" y="425368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9CA7213-3316-4BF1-8D02-3EF66B9B3DDC}"/>
              </a:ext>
            </a:extLst>
          </p:cNvPr>
          <p:cNvSpPr/>
          <p:nvPr/>
        </p:nvSpPr>
        <p:spPr>
          <a:xfrm>
            <a:off x="765739" y="3651664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65BDDE-9422-4AB1-A4F7-BB5B235CDD52}"/>
              </a:ext>
            </a:extLst>
          </p:cNvPr>
          <p:cNvSpPr/>
          <p:nvPr/>
        </p:nvSpPr>
        <p:spPr bwMode="auto">
          <a:xfrm>
            <a:off x="4150377" y="3656897"/>
            <a:ext cx="3234193" cy="1833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CDDD8E-0979-4E88-B6B5-F23CA41B2174}"/>
              </a:ext>
            </a:extLst>
          </p:cNvPr>
          <p:cNvSpPr/>
          <p:nvPr/>
        </p:nvSpPr>
        <p:spPr>
          <a:xfrm>
            <a:off x="4111606" y="35747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EC5867C-1970-4A52-8829-93A1B92BA9AF}"/>
              </a:ext>
            </a:extLst>
          </p:cNvPr>
          <p:cNvSpPr/>
          <p:nvPr/>
        </p:nvSpPr>
        <p:spPr>
          <a:xfrm>
            <a:off x="2925739" y="432720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5C4B39-9D6A-4979-A456-AD615D46A839}"/>
              </a:ext>
            </a:extLst>
          </p:cNvPr>
          <p:cNvSpPr/>
          <p:nvPr/>
        </p:nvSpPr>
        <p:spPr>
          <a:xfrm>
            <a:off x="6304570" y="432720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14280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CDC1C99-BF01-4797-B778-D6AAC451678E}"/>
              </a:ext>
            </a:extLst>
          </p:cNvPr>
          <p:cNvSpPr txBox="1"/>
          <p:nvPr/>
        </p:nvSpPr>
        <p:spPr>
          <a:xfrm>
            <a:off x="338686" y="924475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4D56FC4-812A-42A5-9556-8C0477775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14039"/>
              </p:ext>
            </p:extLst>
          </p:nvPr>
        </p:nvGraphicFramePr>
        <p:xfrm>
          <a:off x="344488" y="1196752"/>
          <a:ext cx="6624644" cy="20974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7834">
                  <a:extLst>
                    <a:ext uri="{9D8B030D-6E8A-4147-A177-3AD203B41FA5}">
                      <a16:colId xmlns:a16="http://schemas.microsoft.com/office/drawing/2014/main" val="86773579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191037021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482806968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62057494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28478855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35135975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118264870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03071871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55998501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71540442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2648072025"/>
                    </a:ext>
                  </a:extLst>
                </a:gridCol>
              </a:tblGrid>
              <a:tr h="2686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2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3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4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5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6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7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8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9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10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11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6897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평가원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6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9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pc="-50" baseline="0" dirty="0"/>
                        <a:t>수능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301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QUEL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632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메가</a:t>
                      </a:r>
                      <a:r>
                        <a:rPr lang="en-US" altLang="ko-KR" sz="900" b="1" spc="-50" baseline="0" dirty="0"/>
                        <a:t>X</a:t>
                      </a:r>
                      <a:r>
                        <a:rPr lang="ko-KR" altLang="en-US" sz="900" b="1" spc="-50" baseline="0" dirty="0"/>
                        <a:t>대성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ko-KR" altLang="en-US" sz="900" b="1" spc="-50" baseline="0" dirty="0"/>
                        <a:t>더 프리미엄 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2681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러셀</a:t>
                      </a:r>
                      <a:r>
                        <a:rPr lang="en-US" altLang="ko-KR" sz="900" b="1" spc="-50" baseline="0" dirty="0"/>
                        <a:t>CORE</a:t>
                      </a:r>
                    </a:p>
                    <a:p>
                      <a:pPr algn="ctr" latinLnBrk="1"/>
                      <a:r>
                        <a:rPr lang="en-US" altLang="ko-KR" sz="900" b="1" spc="-50" baseline="0" dirty="0"/>
                        <a:t>Weekly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2934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월간 학습지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en-US" altLang="ko-KR" sz="900" b="1" spc="-50" baseline="0" dirty="0"/>
                        <a:t>(</a:t>
                      </a:r>
                      <a:r>
                        <a:rPr lang="ko-KR" altLang="en-US" sz="900" b="1" spc="-50" baseline="0" dirty="0"/>
                        <a:t>월간 장영진</a:t>
                      </a:r>
                      <a:r>
                        <a:rPr lang="en-US" altLang="ko-KR" sz="900" b="1" spc="-50" baseline="0" dirty="0"/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0279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C396A5-441C-4DC7-AF6E-8A28F1CFCAF1}"/>
              </a:ext>
            </a:extLst>
          </p:cNvPr>
          <p:cNvSpPr/>
          <p:nvPr/>
        </p:nvSpPr>
        <p:spPr>
          <a:xfrm>
            <a:off x="344492" y="3310702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 계획 및 학원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FA4BC5-5850-41AB-9705-826D8A083DBA}"/>
              </a:ext>
            </a:extLst>
          </p:cNvPr>
          <p:cNvSpPr/>
          <p:nvPr/>
        </p:nvSpPr>
        <p:spPr bwMode="auto">
          <a:xfrm>
            <a:off x="94384" y="4157756"/>
            <a:ext cx="7113240" cy="89965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 평촌 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정규반에서</a:t>
            </a:r>
            <a:endParaRPr lang="en-US" altLang="ko-KR" sz="14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대입성공을 쟁취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D10102-5736-498C-90C8-7686C9682609}"/>
              </a:ext>
            </a:extLst>
          </p:cNvPr>
          <p:cNvSpPr/>
          <p:nvPr/>
        </p:nvSpPr>
        <p:spPr bwMode="auto">
          <a:xfrm>
            <a:off x="338686" y="2566227"/>
            <a:ext cx="6649018" cy="36805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59A6CC-346A-4836-9595-F2B15004AEFA}"/>
              </a:ext>
            </a:extLst>
          </p:cNvPr>
          <p:cNvSpPr/>
          <p:nvPr/>
        </p:nvSpPr>
        <p:spPr>
          <a:xfrm>
            <a:off x="299915" y="248411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244CB4-6704-4123-948B-962EA9EB5650}"/>
              </a:ext>
            </a:extLst>
          </p:cNvPr>
          <p:cNvSpPr/>
          <p:nvPr/>
        </p:nvSpPr>
        <p:spPr bwMode="auto">
          <a:xfrm>
            <a:off x="3976977" y="3320228"/>
            <a:ext cx="2977171" cy="17611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EB1D2A-3BC9-43FF-B290-86B1600309D5}"/>
              </a:ext>
            </a:extLst>
          </p:cNvPr>
          <p:cNvSpPr/>
          <p:nvPr/>
        </p:nvSpPr>
        <p:spPr>
          <a:xfrm>
            <a:off x="3938206" y="323811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4D3F808C-1D89-4C91-80BB-F23FEDF9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900" b="0" dirty="0">
                <a:latin typeface="+mn-ea"/>
                <a:ea typeface="+mn-ea"/>
              </a:rPr>
              <a:t>2024 N</a:t>
            </a:r>
            <a:r>
              <a:rPr lang="ko-KR" altLang="en-US" sz="900" b="0" dirty="0">
                <a:latin typeface="+mn-ea"/>
                <a:ea typeface="+mn-ea"/>
              </a:rPr>
              <a:t>수 </a:t>
            </a:r>
            <a:r>
              <a:rPr lang="ko-KR" altLang="en-US" sz="900" b="0" dirty="0" err="1">
                <a:latin typeface="+mn-ea"/>
                <a:ea typeface="+mn-ea"/>
              </a:rPr>
              <a:t>정규반</a:t>
            </a:r>
            <a:r>
              <a:rPr lang="en-US" altLang="ko-KR" sz="900" b="0" dirty="0">
                <a:latin typeface="+mn-ea"/>
                <a:ea typeface="+mn-ea"/>
              </a:rPr>
              <a:t>(</a:t>
            </a:r>
            <a:r>
              <a:rPr lang="ko-KR" altLang="en-US" sz="900" b="0" dirty="0">
                <a:latin typeface="+mn-ea"/>
                <a:ea typeface="+mn-ea"/>
              </a:rPr>
              <a:t>평촌 </a:t>
            </a:r>
            <a:r>
              <a:rPr lang="en-US" altLang="ko-KR" sz="900" b="0" dirty="0">
                <a:latin typeface="+mn-ea"/>
                <a:ea typeface="+mn-ea"/>
              </a:rPr>
              <a:t>PC)</a:t>
            </a:r>
            <a:endParaRPr lang="ko-KR" altLang="en-US" sz="900" dirty="0">
              <a:latin typeface="+mn-ea"/>
              <a:ea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335741A-6D89-4D3C-B5BF-2942D8850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419850"/>
              </p:ext>
            </p:extLst>
          </p:nvPr>
        </p:nvGraphicFramePr>
        <p:xfrm>
          <a:off x="8104412" y="211913"/>
          <a:ext cx="1800000" cy="586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9366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73071C-2D8A-492B-87F3-8210CC8AA028}"/>
              </a:ext>
            </a:extLst>
          </p:cNvPr>
          <p:cNvSpPr/>
          <p:nvPr/>
        </p:nvSpPr>
        <p:spPr bwMode="auto">
          <a:xfrm>
            <a:off x="2608948" y="4374341"/>
            <a:ext cx="838928" cy="23960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3F4FB7-AFF0-4C34-9393-0A05675033FF}"/>
              </a:ext>
            </a:extLst>
          </p:cNvPr>
          <p:cNvSpPr/>
          <p:nvPr/>
        </p:nvSpPr>
        <p:spPr>
          <a:xfrm>
            <a:off x="2570176" y="429222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76344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09536"/>
              </p:ext>
            </p:extLst>
          </p:nvPr>
        </p:nvGraphicFramePr>
        <p:xfrm>
          <a:off x="8103684" y="218024"/>
          <a:ext cx="1800000" cy="1028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배너 노출 순서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맨 마지막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756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867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추가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[N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30309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64D9CB0-1D18-4FD4-A98D-F15C007969AE}"/>
              </a:ext>
            </a:extLst>
          </p:cNvPr>
          <p:cNvSpPr txBox="1"/>
          <p:nvPr/>
        </p:nvSpPr>
        <p:spPr>
          <a:xfrm>
            <a:off x="2804072" y="3182118"/>
            <a:ext cx="3068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</a:t>
            </a:r>
            <a:r>
              <a:rPr lang="en-US" altLang="ko-KR" sz="1000" b="1" dirty="0">
                <a:latin typeface="+mn-ea"/>
                <a:ea typeface="+mn-ea"/>
              </a:rPr>
              <a:t>LNB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D4B95-30EE-4698-A2FE-BFEA5D8F4AF6}"/>
              </a:ext>
            </a:extLst>
          </p:cNvPr>
          <p:cNvSpPr txBox="1"/>
          <p:nvPr/>
        </p:nvSpPr>
        <p:spPr>
          <a:xfrm>
            <a:off x="57150" y="300737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메인 배너</a:t>
            </a:r>
            <a:endParaRPr lang="en-US" altLang="ko-KR" sz="1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DCBA6C6-F013-4D6E-8E0F-2D1448654E55}"/>
              </a:ext>
            </a:extLst>
          </p:cNvPr>
          <p:cNvSpPr/>
          <p:nvPr/>
        </p:nvSpPr>
        <p:spPr bwMode="auto">
          <a:xfrm>
            <a:off x="57150" y="549275"/>
            <a:ext cx="5040000" cy="248437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800" b="1" spc="-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D7E254-9855-44DF-BCA7-26D2F12CE4BD}"/>
              </a:ext>
            </a:extLst>
          </p:cNvPr>
          <p:cNvSpPr/>
          <p:nvPr/>
        </p:nvSpPr>
        <p:spPr>
          <a:xfrm>
            <a:off x="4122812" y="557645"/>
            <a:ext cx="825800" cy="2585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900" b="1" spc="-100" dirty="0">
                <a:latin typeface="+mn-ea"/>
                <a:ea typeface="+mn-ea"/>
              </a:rPr>
              <a:t>N</a:t>
            </a:r>
            <a:r>
              <a:rPr lang="ko-KR" altLang="en-US" sz="900" b="1" spc="-100" dirty="0">
                <a:latin typeface="+mn-ea"/>
                <a:ea typeface="+mn-ea"/>
              </a:rPr>
              <a:t>수</a:t>
            </a:r>
            <a:endParaRPr lang="en-US" altLang="ko-KR" sz="900" b="1" spc="-100" dirty="0">
              <a:latin typeface="+mn-ea"/>
              <a:ea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C0F4771-74C9-4B73-BE99-C94C3065FFB2}"/>
              </a:ext>
            </a:extLst>
          </p:cNvPr>
          <p:cNvSpPr/>
          <p:nvPr/>
        </p:nvSpPr>
        <p:spPr>
          <a:xfrm>
            <a:off x="148609" y="925048"/>
            <a:ext cx="17886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000" spc="-100" dirty="0">
                <a:latin typeface="+mn-ea"/>
                <a:ea typeface="+mn-ea"/>
              </a:rPr>
              <a:t>단과 수업과 </a:t>
            </a:r>
            <a:r>
              <a:rPr lang="ko-KR" altLang="en-US" sz="1000" spc="-100" dirty="0" err="1">
                <a:latin typeface="+mn-ea"/>
                <a:ea typeface="+mn-ea"/>
              </a:rPr>
              <a:t>의무자습을</a:t>
            </a:r>
            <a:r>
              <a:rPr lang="ko-KR" altLang="en-US" sz="1000" spc="-100" dirty="0">
                <a:latin typeface="+mn-ea"/>
                <a:ea typeface="+mn-ea"/>
              </a:rPr>
              <a:t> 한방에</a:t>
            </a:r>
            <a:r>
              <a:rPr lang="en-US" altLang="ko-KR" sz="1000" spc="-100" dirty="0">
                <a:latin typeface="+mn-ea"/>
                <a:ea typeface="+mn-ea"/>
              </a:rPr>
              <a:t>!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6B5708-4ADB-4D64-8A76-8EEF5975FEF8}"/>
              </a:ext>
            </a:extLst>
          </p:cNvPr>
          <p:cNvSpPr/>
          <p:nvPr/>
        </p:nvSpPr>
        <p:spPr>
          <a:xfrm>
            <a:off x="151639" y="1268760"/>
            <a:ext cx="4153984" cy="62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3200" b="1" spc="-200" dirty="0">
                <a:latin typeface="+mn-ea"/>
                <a:ea typeface="+mn-ea"/>
              </a:rPr>
              <a:t>2025 </a:t>
            </a:r>
            <a:r>
              <a:rPr lang="en-US" altLang="ko-KR" sz="3200" b="1" spc="-2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3200" b="1" spc="-200" dirty="0">
                <a:solidFill>
                  <a:srgbClr val="0070C0"/>
                </a:solidFill>
                <a:latin typeface="+mn-ea"/>
                <a:ea typeface="+mn-ea"/>
              </a:rPr>
              <a:t>수 </a:t>
            </a:r>
            <a:r>
              <a:rPr lang="ko-KR" altLang="en-US" sz="3200" b="1" spc="-200" dirty="0" err="1">
                <a:solidFill>
                  <a:srgbClr val="0070C0"/>
                </a:solidFill>
                <a:latin typeface="+mn-ea"/>
                <a:ea typeface="+mn-ea"/>
              </a:rPr>
              <a:t>정규반</a:t>
            </a:r>
            <a:endParaRPr lang="ko-KR" altLang="en-US" sz="3200" b="1" spc="-2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2C6EDE-3BFB-479F-9546-4881BFACC081}"/>
              </a:ext>
            </a:extLst>
          </p:cNvPr>
          <p:cNvSpPr/>
          <p:nvPr/>
        </p:nvSpPr>
        <p:spPr>
          <a:xfrm>
            <a:off x="131967" y="1979746"/>
            <a:ext cx="247535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900" spc="-100" dirty="0">
                <a:latin typeface="+mn-ea"/>
                <a:ea typeface="+mn-ea"/>
              </a:rPr>
              <a:t>최상위권이 집결하는 </a:t>
            </a:r>
            <a:r>
              <a:rPr lang="ko-KR" altLang="en-US" sz="900" spc="-100">
                <a:latin typeface="+mn-ea"/>
                <a:ea typeface="+mn-ea"/>
              </a:rPr>
              <a:t>러셀 평촌에서 </a:t>
            </a:r>
            <a:r>
              <a:rPr lang="ko-KR" altLang="en-US" sz="900" spc="-100" dirty="0">
                <a:latin typeface="+mn-ea"/>
                <a:ea typeface="+mn-ea"/>
              </a:rPr>
              <a:t>경쟁하는 것이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900" spc="-100" dirty="0">
                <a:latin typeface="+mn-ea"/>
                <a:ea typeface="+mn-ea"/>
              </a:rPr>
              <a:t>대입 성공의 경쟁력입니다</a:t>
            </a:r>
          </a:p>
        </p:txBody>
      </p:sp>
      <p:sp>
        <p:nvSpPr>
          <p:cNvPr id="30" name="모서리가 둥근 직사각형 43">
            <a:extLst>
              <a:ext uri="{FF2B5EF4-FFF2-40B4-BE49-F238E27FC236}">
                <a16:creationId xmlns:a16="http://schemas.microsoft.com/office/drawing/2014/main" id="{477E3950-349C-4280-9F63-6143A64FB229}"/>
              </a:ext>
            </a:extLst>
          </p:cNvPr>
          <p:cNvSpPr/>
          <p:nvPr/>
        </p:nvSpPr>
        <p:spPr bwMode="auto">
          <a:xfrm>
            <a:off x="148610" y="2573159"/>
            <a:ext cx="1852062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중순 개강 </a:t>
            </a:r>
            <a:r>
              <a:rPr lang="ko-KR" altLang="en-US" sz="1000" b="1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ㅣ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모집 예정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30ED1B-D502-4E1C-B306-2DE8BC6EC709}"/>
              </a:ext>
            </a:extLst>
          </p:cNvPr>
          <p:cNvSpPr txBox="1"/>
          <p:nvPr/>
        </p:nvSpPr>
        <p:spPr>
          <a:xfrm>
            <a:off x="57150" y="3182118"/>
            <a:ext cx="13612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좌측</a:t>
            </a:r>
            <a:r>
              <a:rPr lang="en-US" altLang="ko-KR" sz="1000" b="1" dirty="0">
                <a:latin typeface="+mn-ea"/>
                <a:ea typeface="+mn-ea"/>
              </a:rPr>
              <a:t>SS </a:t>
            </a:r>
            <a:r>
              <a:rPr lang="ko-KR" altLang="en-US" sz="1000" b="1" dirty="0">
                <a:latin typeface="+mn-ea"/>
                <a:ea typeface="+mn-ea"/>
              </a:rPr>
              <a:t>배너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C8116A-E2CC-4099-B4F9-0F4F5341691F}"/>
              </a:ext>
            </a:extLst>
          </p:cNvPr>
          <p:cNvSpPr/>
          <p:nvPr/>
        </p:nvSpPr>
        <p:spPr bwMode="auto">
          <a:xfrm>
            <a:off x="57150" y="3428339"/>
            <a:ext cx="1085509" cy="1901708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2800" b="1" spc="-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46">
            <a:extLst>
              <a:ext uri="{FF2B5EF4-FFF2-40B4-BE49-F238E27FC236}">
                <a16:creationId xmlns:a16="http://schemas.microsoft.com/office/drawing/2014/main" id="{68507C03-9164-453A-AE5F-B79EC13741B8}"/>
              </a:ext>
            </a:extLst>
          </p:cNvPr>
          <p:cNvSpPr/>
          <p:nvPr/>
        </p:nvSpPr>
        <p:spPr bwMode="auto">
          <a:xfrm>
            <a:off x="180543" y="3600946"/>
            <a:ext cx="898024" cy="20229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spc="-150" dirty="0">
                <a:solidFill>
                  <a:srgbClr val="000000"/>
                </a:solidFill>
                <a:latin typeface="+mn-ea"/>
                <a:ea typeface="+mn-ea"/>
              </a:rPr>
              <a:t>N</a:t>
            </a:r>
            <a:r>
              <a:rPr lang="ko-KR" altLang="en-US" sz="900" spc="-150" dirty="0">
                <a:solidFill>
                  <a:srgbClr val="000000"/>
                </a:solidFill>
                <a:latin typeface="+mn-ea"/>
                <a:ea typeface="+mn-ea"/>
              </a:rPr>
              <a:t>수</a:t>
            </a:r>
            <a:endParaRPr lang="en-US" altLang="ko-KR" sz="900" spc="-15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F4A86A-3C01-47AA-BA8A-8C13D066B6E3}"/>
              </a:ext>
            </a:extLst>
          </p:cNvPr>
          <p:cNvSpPr/>
          <p:nvPr/>
        </p:nvSpPr>
        <p:spPr bwMode="auto">
          <a:xfrm>
            <a:off x="57150" y="5059261"/>
            <a:ext cx="1085509" cy="270785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중순 개강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7EB92E-0354-436A-A9CC-20C34021B844}"/>
              </a:ext>
            </a:extLst>
          </p:cNvPr>
          <p:cNvSpPr txBox="1"/>
          <p:nvPr/>
        </p:nvSpPr>
        <p:spPr>
          <a:xfrm>
            <a:off x="65421" y="3861048"/>
            <a:ext cx="107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00" dirty="0">
                <a:latin typeface="+mn-ea"/>
                <a:ea typeface="+mn-ea"/>
              </a:rPr>
              <a:t>2025</a:t>
            </a:r>
          </a:p>
          <a:p>
            <a:pPr algn="ctr"/>
            <a:r>
              <a:rPr lang="en-US" altLang="ko-KR" sz="1600" b="1" spc="-1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수</a:t>
            </a:r>
            <a:endParaRPr lang="en-US" altLang="ko-KR" sz="16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600" b="1" spc="-100" dirty="0" err="1">
                <a:solidFill>
                  <a:srgbClr val="0070C0"/>
                </a:solidFill>
                <a:latin typeface="+mn-ea"/>
                <a:ea typeface="+mn-ea"/>
              </a:rPr>
              <a:t>정규반</a:t>
            </a:r>
            <a:endParaRPr lang="ko-KR" altLang="en-US" sz="16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812502-0C50-44EA-BF0D-17009940F96A}"/>
              </a:ext>
            </a:extLst>
          </p:cNvPr>
          <p:cNvSpPr txBox="1"/>
          <p:nvPr/>
        </p:nvSpPr>
        <p:spPr>
          <a:xfrm>
            <a:off x="65421" y="4649419"/>
            <a:ext cx="107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100" dirty="0">
                <a:latin typeface="+mn-ea"/>
                <a:ea typeface="+mn-ea"/>
              </a:rPr>
              <a:t>단과 수업과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 err="1">
                <a:latin typeface="+mn-ea"/>
                <a:ea typeface="+mn-ea"/>
              </a:rPr>
              <a:t>의무자습을</a:t>
            </a:r>
            <a:r>
              <a:rPr lang="ko-KR" altLang="en-US" sz="900" spc="-100" dirty="0">
                <a:latin typeface="+mn-ea"/>
                <a:ea typeface="+mn-ea"/>
              </a:rPr>
              <a:t> 한방에</a:t>
            </a:r>
            <a:r>
              <a:rPr lang="en-US" altLang="ko-KR" sz="900" spc="-100" dirty="0">
                <a:latin typeface="+mn-ea"/>
                <a:ea typeface="+mn-ea"/>
              </a:rPr>
              <a:t>!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8C3AD5-0196-4ED7-A050-6BFB957313CB}"/>
              </a:ext>
            </a:extLst>
          </p:cNvPr>
          <p:cNvSpPr/>
          <p:nvPr/>
        </p:nvSpPr>
        <p:spPr>
          <a:xfrm>
            <a:off x="1192304" y="2006963"/>
            <a:ext cx="468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4E7528F-CEBF-4098-BB2D-622397A1DB9F}"/>
              </a:ext>
            </a:extLst>
          </p:cNvPr>
          <p:cNvSpPr/>
          <p:nvPr/>
        </p:nvSpPr>
        <p:spPr>
          <a:xfrm>
            <a:off x="1120153" y="190790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93882D1-E3DF-4EF7-8FAD-FEF9F93D4577}"/>
              </a:ext>
            </a:extLst>
          </p:cNvPr>
          <p:cNvSpPr/>
          <p:nvPr/>
        </p:nvSpPr>
        <p:spPr>
          <a:xfrm>
            <a:off x="148608" y="2578520"/>
            <a:ext cx="1852064" cy="2768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89B6CED-21F3-4A2A-97DB-C9EF66ACACDA}"/>
              </a:ext>
            </a:extLst>
          </p:cNvPr>
          <p:cNvSpPr/>
          <p:nvPr/>
        </p:nvSpPr>
        <p:spPr>
          <a:xfrm>
            <a:off x="76458" y="247946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06D77FE-A641-4F9A-87A1-C2F01FD97EAD}"/>
              </a:ext>
            </a:extLst>
          </p:cNvPr>
          <p:cNvSpPr/>
          <p:nvPr/>
        </p:nvSpPr>
        <p:spPr>
          <a:xfrm>
            <a:off x="57150" y="5058566"/>
            <a:ext cx="1085508" cy="2702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95A96E-D452-499C-8524-1D0122D730F3}"/>
              </a:ext>
            </a:extLst>
          </p:cNvPr>
          <p:cNvSpPr/>
          <p:nvPr/>
        </p:nvSpPr>
        <p:spPr>
          <a:xfrm>
            <a:off x="-15001" y="495950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FC74654-9C23-4CC5-B659-5C05ADB9A6B7}"/>
              </a:ext>
            </a:extLst>
          </p:cNvPr>
          <p:cNvSpPr/>
          <p:nvPr/>
        </p:nvSpPr>
        <p:spPr>
          <a:xfrm>
            <a:off x="0" y="48009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1</a:t>
            </a:r>
            <a:endParaRPr lang="ko-KR" altLang="en-US" sz="100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9F29AA-E670-49C7-B09B-174946DBFCCD}"/>
              </a:ext>
            </a:extLst>
          </p:cNvPr>
          <p:cNvSpPr/>
          <p:nvPr/>
        </p:nvSpPr>
        <p:spPr>
          <a:xfrm>
            <a:off x="0" y="335879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D2F356-6B13-4426-9704-771DAD0B4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973" y="3428339"/>
            <a:ext cx="1518807" cy="260265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462429-298A-42E5-9FF7-50C542105A39}"/>
              </a:ext>
            </a:extLst>
          </p:cNvPr>
          <p:cNvSpPr/>
          <p:nvPr/>
        </p:nvSpPr>
        <p:spPr>
          <a:xfrm>
            <a:off x="2871141" y="50822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8CE90C0-FAC5-4BEE-9E39-B403B04977AE}"/>
              </a:ext>
            </a:extLst>
          </p:cNvPr>
          <p:cNvSpPr/>
          <p:nvPr/>
        </p:nvSpPr>
        <p:spPr bwMode="auto">
          <a:xfrm>
            <a:off x="2990635" y="5167501"/>
            <a:ext cx="1103193" cy="13434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42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5C9BBD-AFAC-49B1-BC14-38F2A1051493}"/>
              </a:ext>
            </a:extLst>
          </p:cNvPr>
          <p:cNvSpPr txBox="1"/>
          <p:nvPr/>
        </p:nvSpPr>
        <p:spPr>
          <a:xfrm>
            <a:off x="645739" y="1326627"/>
            <a:ext cx="21487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 err="1">
                <a:latin typeface="+mn-ea"/>
                <a:ea typeface="+mn-ea"/>
              </a:rPr>
              <a:t>바른공부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 err="1">
                <a:latin typeface="+mn-ea"/>
                <a:ea typeface="+mn-ea"/>
              </a:rPr>
              <a:t>자습전용관</a:t>
            </a:r>
            <a:endParaRPr lang="en-US" altLang="ko-KR" sz="1800" b="1" spc="-150" dirty="0">
              <a:latin typeface="+mn-ea"/>
              <a:ea typeface="+mn-ea"/>
            </a:endParaRPr>
          </a:p>
          <a:p>
            <a:pPr algn="ctr"/>
            <a:r>
              <a:rPr lang="en-US" altLang="ko-KR" sz="2800" b="1" spc="-150" dirty="0">
                <a:latin typeface="+mn-ea"/>
                <a:ea typeface="+mn-ea"/>
              </a:rPr>
              <a:t>N</a:t>
            </a:r>
            <a:r>
              <a:rPr lang="ko-KR" altLang="en-US" sz="2800" b="1" spc="-150" dirty="0">
                <a:latin typeface="+mn-ea"/>
                <a:ea typeface="+mn-ea"/>
              </a:rPr>
              <a:t>수 </a:t>
            </a:r>
            <a:r>
              <a:rPr lang="ko-KR" altLang="en-US" sz="2800" b="1" spc="-150" dirty="0" err="1">
                <a:latin typeface="+mn-ea"/>
                <a:ea typeface="+mn-ea"/>
              </a:rPr>
              <a:t>정규반</a:t>
            </a:r>
            <a:endParaRPr lang="ko-KR" altLang="en-US" sz="2800" b="1" spc="-150" dirty="0">
              <a:latin typeface="+mn-ea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8A0372-2F5F-4F5C-B861-107DF6839D18}"/>
              </a:ext>
            </a:extLst>
          </p:cNvPr>
          <p:cNvSpPr txBox="1"/>
          <p:nvPr/>
        </p:nvSpPr>
        <p:spPr>
          <a:xfrm>
            <a:off x="417785" y="999265"/>
            <a:ext cx="26433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단과 수업과 의무자습을 한방에</a:t>
            </a:r>
            <a:r>
              <a:rPr lang="en-US" altLang="ko-KR" spc="-150" dirty="0">
                <a:latin typeface="+mn-ea"/>
                <a:ea typeface="+mn-ea"/>
              </a:rPr>
              <a:t>!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FDE43BA-2606-4A2E-A62D-99E3834A37AD}"/>
              </a:ext>
            </a:extLst>
          </p:cNvPr>
          <p:cNvSpPr/>
          <p:nvPr/>
        </p:nvSpPr>
        <p:spPr bwMode="auto">
          <a:xfrm>
            <a:off x="243689" y="989231"/>
            <a:ext cx="562723" cy="5629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14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6"/>
            <a:ext cx="3012579" cy="59987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588D6F-0C07-42FD-AC1C-A3097341C7D1}"/>
              </a:ext>
            </a:extLst>
          </p:cNvPr>
          <p:cNvSpPr/>
          <p:nvPr/>
        </p:nvSpPr>
        <p:spPr>
          <a:xfrm>
            <a:off x="233161" y="657526"/>
            <a:ext cx="30125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2025 N</a:t>
            </a:r>
            <a:r>
              <a:rPr lang="ko-KR" altLang="en-US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수 </a:t>
            </a:r>
            <a:r>
              <a:rPr lang="ko-KR" altLang="en-US" sz="1000" spc="-150" dirty="0" err="1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정규반</a:t>
            </a:r>
            <a:endParaRPr lang="en-US" altLang="ko-KR" sz="1000" spc="-150" dirty="0">
              <a:solidFill>
                <a:prstClr val="black"/>
              </a:solidFill>
              <a:latin typeface="맑은 고딕"/>
              <a:ea typeface="맑은 고딕"/>
              <a:cs typeface="Segoe UI" panose="020B0502040204020203" pitchFamily="34" charset="0"/>
            </a:endParaRPr>
          </a:p>
        </p:txBody>
      </p:sp>
      <p:pic>
        <p:nvPicPr>
          <p:cNvPr id="23" name="Picture 2" descr="http://russeldata.megastudy.net/campus/images/russel/m_russel/common/page_prev.jpg">
            <a:extLst>
              <a:ext uri="{FF2B5EF4-FFF2-40B4-BE49-F238E27FC236}">
                <a16:creationId xmlns:a16="http://schemas.microsoft.com/office/drawing/2014/main" id="{E40A7810-6824-482A-9D41-D5E7D8479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15" y="710663"/>
            <a:ext cx="151236" cy="14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1D95D13-00CF-4359-9572-68D0D55A8C5C}"/>
              </a:ext>
            </a:extLst>
          </p:cNvPr>
          <p:cNvCxnSpPr/>
          <p:nvPr/>
        </p:nvCxnSpPr>
        <p:spPr>
          <a:xfrm>
            <a:off x="248950" y="934295"/>
            <a:ext cx="29577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512603B-45C0-455A-94A3-24B0376FE771}"/>
              </a:ext>
            </a:extLst>
          </p:cNvPr>
          <p:cNvGrpSpPr/>
          <p:nvPr/>
        </p:nvGrpSpPr>
        <p:grpSpPr>
          <a:xfrm>
            <a:off x="701860" y="2671129"/>
            <a:ext cx="1713427" cy="513797"/>
            <a:chOff x="2993425" y="3861048"/>
            <a:chExt cx="1713427" cy="665869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1D79E51-FB4F-4CC4-8E7B-D57ECF039A08}"/>
                </a:ext>
              </a:extLst>
            </p:cNvPr>
            <p:cNvGrpSpPr/>
            <p:nvPr/>
          </p:nvGrpSpPr>
          <p:grpSpPr>
            <a:xfrm>
              <a:off x="2993425" y="4227764"/>
              <a:ext cx="1334735" cy="299153"/>
              <a:chOff x="-246935" y="4515796"/>
              <a:chExt cx="1334735" cy="299153"/>
            </a:xfrm>
          </p:grpSpPr>
          <p:sp>
            <p:nvSpPr>
              <p:cNvPr id="29" name="모서리가 둥근 직사각형 31">
                <a:extLst>
                  <a:ext uri="{FF2B5EF4-FFF2-40B4-BE49-F238E27FC236}">
                    <a16:creationId xmlns:a16="http://schemas.microsoft.com/office/drawing/2014/main" id="{D1F7C9DC-F613-473C-AD52-461DFA78A939}"/>
                  </a:ext>
                </a:extLst>
              </p:cNvPr>
              <p:cNvSpPr/>
              <p:nvPr/>
            </p:nvSpPr>
            <p:spPr bwMode="auto">
              <a:xfrm>
                <a:off x="-246935" y="4515796"/>
                <a:ext cx="720080" cy="2880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alpha val="9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900" b="1" spc="-100" dirty="0">
                    <a:solidFill>
                      <a:schemeClr val="bg1"/>
                    </a:solidFill>
                    <a:latin typeface="+mn-ea"/>
                    <a:ea typeface="+mn-ea"/>
                  </a:rPr>
                  <a:t>접수 방법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01949B-ACB1-4ACC-95D6-1923649638ED}"/>
                  </a:ext>
                </a:extLst>
              </p:cNvPr>
              <p:cNvSpPr txBox="1"/>
              <p:nvPr/>
            </p:nvSpPr>
            <p:spPr>
              <a:xfrm>
                <a:off x="476735" y="4515796"/>
                <a:ext cx="611065" cy="299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ko-KR" altLang="en-US" sz="9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현장 접수</a:t>
                </a:r>
              </a:p>
            </p:txBody>
          </p:sp>
        </p:grp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EC0E482-FA33-40BA-BA8D-1F782DF38DE3}"/>
                </a:ext>
              </a:extLst>
            </p:cNvPr>
            <p:cNvSpPr/>
            <p:nvPr/>
          </p:nvSpPr>
          <p:spPr bwMode="auto">
            <a:xfrm>
              <a:off x="2997015" y="3861048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b="1" spc="-100" dirty="0">
                  <a:solidFill>
                    <a:schemeClr val="bg1"/>
                  </a:solidFill>
                  <a:latin typeface="+mn-ea"/>
                  <a:ea typeface="+mn-ea"/>
                </a:rPr>
                <a:t>개강일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62D8A7-241A-48D8-BBF1-39AEE72EE44C}"/>
                </a:ext>
              </a:extLst>
            </p:cNvPr>
            <p:cNvSpPr txBox="1"/>
            <p:nvPr/>
          </p:nvSpPr>
          <p:spPr>
            <a:xfrm>
              <a:off x="3720685" y="3861048"/>
              <a:ext cx="986167" cy="299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-150" dirty="0">
                  <a:latin typeface="+mn-ea"/>
                  <a:ea typeface="+mn-ea"/>
                </a:rPr>
                <a:t>2</a:t>
              </a:r>
              <a:r>
                <a:rPr lang="ko-KR" altLang="en-US" sz="900" spc="-150" dirty="0">
                  <a:latin typeface="+mn-ea"/>
                  <a:ea typeface="+mn-ea"/>
                </a:rPr>
                <a:t>월 중순 순차 개강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3D71CF3-25DD-4843-808E-BAB6C1D0D9B4}"/>
              </a:ext>
            </a:extLst>
          </p:cNvPr>
          <p:cNvGrpSpPr/>
          <p:nvPr/>
        </p:nvGrpSpPr>
        <p:grpSpPr>
          <a:xfrm>
            <a:off x="233161" y="3662043"/>
            <a:ext cx="2957766" cy="490075"/>
            <a:chOff x="303685" y="4804535"/>
            <a:chExt cx="7560000" cy="49007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8C5EEEB-AAF9-441C-893C-3EFDD74E60EF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평촌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45D6F40-776B-4741-856D-FF3E308E64E7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BA7D23F-A34C-4B6D-99A8-461779021BA2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평촌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08785" y="5615090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A252BA7-6CD3-4FEF-8DEF-29F6D1C33411}"/>
              </a:ext>
            </a:extLst>
          </p:cNvPr>
          <p:cNvSpPr/>
          <p:nvPr/>
        </p:nvSpPr>
        <p:spPr>
          <a:xfrm>
            <a:off x="3396739" y="616669"/>
            <a:ext cx="3012579" cy="388160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Fill">
            <a:extLst>
              <a:ext uri="{FF2B5EF4-FFF2-40B4-BE49-F238E27FC236}">
                <a16:creationId xmlns:a16="http://schemas.microsoft.com/office/drawing/2014/main" id="{71487D39-D575-4D62-BC61-911B74ED14BB}"/>
              </a:ext>
            </a:extLst>
          </p:cNvPr>
          <p:cNvSpPr>
            <a:spLocks/>
          </p:cNvSpPr>
          <p:nvPr/>
        </p:nvSpPr>
        <p:spPr bwMode="auto">
          <a:xfrm rot="5400000">
            <a:off x="4811598" y="3492345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8DE08D-B8EB-45AE-9D65-FAC912D77D8F}"/>
              </a:ext>
            </a:extLst>
          </p:cNvPr>
          <p:cNvSpPr txBox="1"/>
          <p:nvPr/>
        </p:nvSpPr>
        <p:spPr>
          <a:xfrm>
            <a:off x="264259" y="2151495"/>
            <a:ext cx="2911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50" dirty="0">
                <a:latin typeface="+mn-ea"/>
                <a:ea typeface="+mn-ea"/>
              </a:rPr>
              <a:t>최상위권이 집결하는 러셀 평촌에서 경쟁하는 것이</a:t>
            </a:r>
          </a:p>
          <a:p>
            <a:pPr algn="ctr"/>
            <a:r>
              <a:rPr lang="ko-KR" altLang="en-US" sz="1000" spc="-150" dirty="0">
                <a:latin typeface="+mn-ea"/>
                <a:ea typeface="+mn-ea"/>
              </a:rPr>
              <a:t>대입성공의 경쟁력입니다</a:t>
            </a:r>
            <a:r>
              <a:rPr lang="en-US" altLang="ko-KR" sz="10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76238ED-9793-4C68-974A-D305E27BE5F7}"/>
              </a:ext>
            </a:extLst>
          </p:cNvPr>
          <p:cNvSpPr/>
          <p:nvPr/>
        </p:nvSpPr>
        <p:spPr bwMode="auto">
          <a:xfrm>
            <a:off x="1516219" y="2151495"/>
            <a:ext cx="530695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191C266-17DA-4C43-AD0D-05513CBB00EB}"/>
              </a:ext>
            </a:extLst>
          </p:cNvPr>
          <p:cNvSpPr/>
          <p:nvPr/>
        </p:nvSpPr>
        <p:spPr>
          <a:xfrm>
            <a:off x="1477447" y="206937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D2B404C-FE5B-4ADB-9394-D11E8AD4537C}"/>
              </a:ext>
            </a:extLst>
          </p:cNvPr>
          <p:cNvSpPr/>
          <p:nvPr/>
        </p:nvSpPr>
        <p:spPr bwMode="auto">
          <a:xfrm>
            <a:off x="609527" y="2621619"/>
            <a:ext cx="2142062" cy="59136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925C46-31F0-4633-BEB6-8F3C4B34354E}"/>
              </a:ext>
            </a:extLst>
          </p:cNvPr>
          <p:cNvSpPr/>
          <p:nvPr/>
        </p:nvSpPr>
        <p:spPr>
          <a:xfrm>
            <a:off x="570755" y="253950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77124"/>
              </p:ext>
            </p:extLst>
          </p:nvPr>
        </p:nvGraphicFramePr>
        <p:xfrm>
          <a:off x="8122928" y="211913"/>
          <a:ext cx="1800000" cy="1275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페이지와 상이한 부분만 작성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평촌 모집요강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개강일 및 접수방법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전달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‘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.’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53" name="직사각형 52">
            <a:extLst>
              <a:ext uri="{FF2B5EF4-FFF2-40B4-BE49-F238E27FC236}">
                <a16:creationId xmlns:a16="http://schemas.microsoft.com/office/drawing/2014/main" id="{F19958F4-5E2E-4340-B4A6-8B9AB5173F0E}"/>
              </a:ext>
            </a:extLst>
          </p:cNvPr>
          <p:cNvSpPr/>
          <p:nvPr/>
        </p:nvSpPr>
        <p:spPr bwMode="auto">
          <a:xfrm>
            <a:off x="464734" y="3728738"/>
            <a:ext cx="530695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EC74E7-56DC-447A-8706-7EC946EC8AA6}"/>
              </a:ext>
            </a:extLst>
          </p:cNvPr>
          <p:cNvSpPr/>
          <p:nvPr/>
        </p:nvSpPr>
        <p:spPr>
          <a:xfrm>
            <a:off x="425962" y="364662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0CD7862-1586-4209-83DC-D0A426C3FC12}"/>
              </a:ext>
            </a:extLst>
          </p:cNvPr>
          <p:cNvSpPr/>
          <p:nvPr/>
        </p:nvSpPr>
        <p:spPr bwMode="auto">
          <a:xfrm>
            <a:off x="1429120" y="3876799"/>
            <a:ext cx="530695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15E3B30-BEED-46A9-9CA7-1A12B6950F84}"/>
              </a:ext>
            </a:extLst>
          </p:cNvPr>
          <p:cNvSpPr/>
          <p:nvPr/>
        </p:nvSpPr>
        <p:spPr>
          <a:xfrm>
            <a:off x="1390348" y="379468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951503-3DB5-4B91-98D5-5994DB0D817D}"/>
              </a:ext>
            </a:extLst>
          </p:cNvPr>
          <p:cNvSpPr txBox="1"/>
          <p:nvPr/>
        </p:nvSpPr>
        <p:spPr>
          <a:xfrm>
            <a:off x="553225" y="4474088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>
                <a:latin typeface="+mn-ea"/>
                <a:ea typeface="+mn-ea"/>
              </a:rPr>
              <a:t>평촌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</a:t>
            </a:r>
            <a:r>
              <a:rPr lang="ko-KR" altLang="en-US" sz="1200" b="1" spc="-150" dirty="0" err="1">
                <a:latin typeface="+mn-ea"/>
                <a:ea typeface="+mn-ea"/>
              </a:rPr>
              <a:t>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모집안내</a:t>
            </a:r>
          </a:p>
        </p:txBody>
      </p:sp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588967BF-29D5-4E22-BBAC-2A67AF24D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991715"/>
              </p:ext>
            </p:extLst>
          </p:nvPr>
        </p:nvGraphicFramePr>
        <p:xfrm>
          <a:off x="328730" y="5024648"/>
          <a:ext cx="28472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052">
                  <a:extLst>
                    <a:ext uri="{9D8B030D-6E8A-4147-A177-3AD203B41FA5}">
                      <a16:colId xmlns:a16="http://schemas.microsoft.com/office/drawing/2014/main" val="1697495965"/>
                    </a:ext>
                  </a:extLst>
                </a:gridCol>
                <a:gridCol w="2069164">
                  <a:extLst>
                    <a:ext uri="{9D8B030D-6E8A-4147-A177-3AD203B41FA5}">
                      <a16:colId xmlns:a16="http://schemas.microsoft.com/office/drawing/2014/main" val="3433644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개강일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월 중순 순차 개강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65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접수 방법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현장 접수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881218"/>
                  </a:ext>
                </a:extLst>
              </a:tr>
            </a:tbl>
          </a:graphicData>
        </a:graphic>
      </p:graphicFrame>
      <p:sp>
        <p:nvSpPr>
          <p:cNvPr id="79" name="사각형: 둥근 모서리 5">
            <a:extLst>
              <a:ext uri="{FF2B5EF4-FFF2-40B4-BE49-F238E27FC236}">
                <a16:creationId xmlns:a16="http://schemas.microsoft.com/office/drawing/2014/main" id="{BE572CFC-B62C-416D-961C-1ED2D51DA8A5}"/>
              </a:ext>
            </a:extLst>
          </p:cNvPr>
          <p:cNvSpPr/>
          <p:nvPr/>
        </p:nvSpPr>
        <p:spPr bwMode="auto">
          <a:xfrm>
            <a:off x="1046233" y="5952971"/>
            <a:ext cx="1494770" cy="29685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원서접수 바로가기</a:t>
            </a: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9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5124492-B718-4326-BA79-FC6F54D32099}"/>
              </a:ext>
            </a:extLst>
          </p:cNvPr>
          <p:cNvSpPr/>
          <p:nvPr/>
        </p:nvSpPr>
        <p:spPr>
          <a:xfrm>
            <a:off x="984904" y="58767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79D9C30-3900-4489-9786-BC447E4B5C78}"/>
              </a:ext>
            </a:extLst>
          </p:cNvPr>
          <p:cNvSpPr/>
          <p:nvPr/>
        </p:nvSpPr>
        <p:spPr bwMode="auto">
          <a:xfrm>
            <a:off x="1001931" y="4498272"/>
            <a:ext cx="681198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13AAB55-4099-4C6A-A75F-7D7E51F142D0}"/>
              </a:ext>
            </a:extLst>
          </p:cNvPr>
          <p:cNvSpPr/>
          <p:nvPr/>
        </p:nvSpPr>
        <p:spPr>
          <a:xfrm>
            <a:off x="963159" y="441615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D567705-09D8-4B0A-9A33-883B781D8FCC}"/>
              </a:ext>
            </a:extLst>
          </p:cNvPr>
          <p:cNvSpPr txBox="1"/>
          <p:nvPr/>
        </p:nvSpPr>
        <p:spPr>
          <a:xfrm>
            <a:off x="3750473" y="703462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>
                <a:latin typeface="+mn-ea"/>
                <a:ea typeface="+mn-ea"/>
              </a:rPr>
              <a:t>평촌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</a:t>
            </a:r>
            <a:r>
              <a:rPr lang="ko-KR" altLang="en-US" sz="1200" b="1" spc="-150" dirty="0" err="1">
                <a:latin typeface="+mn-ea"/>
                <a:ea typeface="+mn-ea"/>
              </a:rPr>
              <a:t>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입학 절차 안내</a:t>
            </a:r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9D593869-88E2-4D00-9BD4-94C45D6C3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279593"/>
              </p:ext>
            </p:extLst>
          </p:nvPr>
        </p:nvGraphicFramePr>
        <p:xfrm>
          <a:off x="3433743" y="1188578"/>
          <a:ext cx="293350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794">
                  <a:extLst>
                    <a:ext uri="{9D8B030D-6E8A-4147-A177-3AD203B41FA5}">
                      <a16:colId xmlns:a16="http://schemas.microsoft.com/office/drawing/2014/main" val="3597079773"/>
                    </a:ext>
                  </a:extLst>
                </a:gridCol>
                <a:gridCol w="1002854">
                  <a:extLst>
                    <a:ext uri="{9D8B030D-6E8A-4147-A177-3AD203B41FA5}">
                      <a16:colId xmlns:a16="http://schemas.microsoft.com/office/drawing/2014/main" val="570439353"/>
                    </a:ext>
                  </a:extLst>
                </a:gridCol>
                <a:gridCol w="1002854">
                  <a:extLst>
                    <a:ext uri="{9D8B030D-6E8A-4147-A177-3AD203B41FA5}">
                      <a16:colId xmlns:a16="http://schemas.microsoft.com/office/drawing/2014/main" val="3144921938"/>
                    </a:ext>
                  </a:extLst>
                </a:gridCol>
              </a:tblGrid>
              <a:tr h="295954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① 성적표 제출 및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원서 접수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 전형 확인 및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강의 선택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③ 최종 등록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09162"/>
                  </a:ext>
                </a:extLst>
              </a:tr>
            </a:tbl>
          </a:graphicData>
        </a:graphic>
      </p:graphicFrame>
      <p:sp>
        <p:nvSpPr>
          <p:cNvPr id="90" name="화살표: 갈매기형 수장 89">
            <a:extLst>
              <a:ext uri="{FF2B5EF4-FFF2-40B4-BE49-F238E27FC236}">
                <a16:creationId xmlns:a16="http://schemas.microsoft.com/office/drawing/2014/main" id="{675221FD-B218-4325-BC6B-B9D1E3761144}"/>
              </a:ext>
            </a:extLst>
          </p:cNvPr>
          <p:cNvSpPr/>
          <p:nvPr/>
        </p:nvSpPr>
        <p:spPr bwMode="auto">
          <a:xfrm>
            <a:off x="4245734" y="1340466"/>
            <a:ext cx="216024" cy="313748"/>
          </a:xfrm>
          <a:prstGeom prst="chevron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화살표: 갈매기형 수장 90">
            <a:extLst>
              <a:ext uri="{FF2B5EF4-FFF2-40B4-BE49-F238E27FC236}">
                <a16:creationId xmlns:a16="http://schemas.microsoft.com/office/drawing/2014/main" id="{9CCAA162-1573-46BC-BF26-FAEF8DBEDDB9}"/>
              </a:ext>
            </a:extLst>
          </p:cNvPr>
          <p:cNvSpPr/>
          <p:nvPr/>
        </p:nvSpPr>
        <p:spPr bwMode="auto">
          <a:xfrm>
            <a:off x="5306489" y="1340466"/>
            <a:ext cx="216024" cy="313748"/>
          </a:xfrm>
          <a:prstGeom prst="chevron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4C1913C-0655-4334-91AC-C342571039DC}"/>
              </a:ext>
            </a:extLst>
          </p:cNvPr>
          <p:cNvSpPr/>
          <p:nvPr/>
        </p:nvSpPr>
        <p:spPr>
          <a:xfrm>
            <a:off x="3414044" y="1855336"/>
            <a:ext cx="3012579" cy="2489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spc="-100" dirty="0">
                <a:latin typeface="+mn-ea"/>
                <a:ea typeface="+mn-ea"/>
              </a:rPr>
              <a:t>1. </a:t>
            </a:r>
            <a:r>
              <a:rPr lang="ko-KR" altLang="en-US" sz="1000" b="1" spc="-100" dirty="0">
                <a:latin typeface="+mn-ea"/>
                <a:ea typeface="+mn-ea"/>
              </a:rPr>
              <a:t>성적표 제출 및 원서 접수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※ </a:t>
            </a:r>
            <a:r>
              <a:rPr lang="ko-KR" altLang="en-US" spc="-100" dirty="0">
                <a:latin typeface="+mn-ea"/>
                <a:ea typeface="+mn-ea"/>
              </a:rPr>
              <a:t>전형에 맞는 성적표 제출 및 현장 접수를 통해 입학 절차 안내가 이뤄집니다</a:t>
            </a:r>
            <a:r>
              <a:rPr lang="en-US" altLang="ko-KR" spc="-1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2. </a:t>
            </a:r>
            <a:r>
              <a:rPr lang="ko-KR" altLang="en-US" sz="900" b="1" spc="-100" dirty="0">
                <a:latin typeface="+mn-ea"/>
                <a:ea typeface="+mn-ea"/>
              </a:rPr>
              <a:t>전형 확인 및 강의 선택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pc="-100" dirty="0">
                <a:latin typeface="+mn-ea"/>
                <a:ea typeface="+mn-ea"/>
              </a:rPr>
              <a:t>성적표 제출 후 반편성이 완료되면</a:t>
            </a:r>
            <a:r>
              <a:rPr lang="en-US" altLang="ko-KR" spc="-100" dirty="0">
                <a:latin typeface="+mn-ea"/>
                <a:ea typeface="+mn-ea"/>
              </a:rPr>
              <a:t>, </a:t>
            </a:r>
            <a:r>
              <a:rPr lang="ko-KR" altLang="en-US" spc="-100" dirty="0">
                <a:latin typeface="+mn-ea"/>
                <a:ea typeface="+mn-ea"/>
              </a:rPr>
              <a:t>강의 필수 수강 조건에 해당하는 경우에 강의를 등록합니다</a:t>
            </a:r>
            <a:r>
              <a:rPr lang="en-US" altLang="ko-KR" spc="-100" dirty="0">
                <a:latin typeface="+mn-ea"/>
                <a:ea typeface="+mn-ea"/>
              </a:rPr>
              <a:t>. (</a:t>
            </a:r>
            <a:r>
              <a:rPr lang="ko-KR" altLang="en-US" spc="-100" dirty="0">
                <a:latin typeface="+mn-ea"/>
                <a:ea typeface="+mn-ea"/>
              </a:rPr>
              <a:t>필수 수강 </a:t>
            </a:r>
            <a:r>
              <a:rPr lang="ko-KR" altLang="en-US" spc="-100" dirty="0" err="1">
                <a:latin typeface="+mn-ea"/>
                <a:ea typeface="+mn-ea"/>
              </a:rPr>
              <a:t>시수</a:t>
            </a:r>
            <a:r>
              <a:rPr lang="ko-KR" altLang="en-US" spc="-100" dirty="0">
                <a:latin typeface="+mn-ea"/>
                <a:ea typeface="+mn-ea"/>
              </a:rPr>
              <a:t> </a:t>
            </a:r>
            <a:r>
              <a:rPr lang="ko-KR" altLang="en-US" spc="-100" dirty="0" err="1">
                <a:latin typeface="+mn-ea"/>
                <a:ea typeface="+mn-ea"/>
              </a:rPr>
              <a:t>미충족</a:t>
            </a:r>
            <a:r>
              <a:rPr lang="ko-KR" altLang="en-US" spc="-100" dirty="0">
                <a:latin typeface="+mn-ea"/>
                <a:ea typeface="+mn-ea"/>
              </a:rPr>
              <a:t> 시 입학 불가</a:t>
            </a:r>
            <a:r>
              <a:rPr lang="en-US" altLang="ko-KR" spc="-100" dirty="0"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※ </a:t>
            </a:r>
            <a:r>
              <a:rPr lang="ko-KR" altLang="en-US" spc="-100" dirty="0">
                <a:latin typeface="+mn-ea"/>
                <a:ea typeface="+mn-ea"/>
              </a:rPr>
              <a:t>문서 번호가 작성된 성적증명서 제출은 필수이며</a:t>
            </a:r>
            <a:r>
              <a:rPr lang="en-US" altLang="ko-KR" spc="-100" dirty="0">
                <a:latin typeface="+mn-ea"/>
                <a:ea typeface="+mn-ea"/>
              </a:rPr>
              <a:t>, </a:t>
            </a:r>
            <a:r>
              <a:rPr lang="ko-KR" altLang="en-US" spc="-100" dirty="0">
                <a:latin typeface="+mn-ea"/>
                <a:ea typeface="+mn-ea"/>
              </a:rPr>
              <a:t>위조한 성적증명서로 판명될 경우</a:t>
            </a:r>
            <a:r>
              <a:rPr lang="en-US" altLang="ko-KR" spc="-100" dirty="0">
                <a:latin typeface="+mn-ea"/>
                <a:ea typeface="+mn-ea"/>
              </a:rPr>
              <a:t>, </a:t>
            </a:r>
            <a:r>
              <a:rPr lang="ko-KR" altLang="en-US" spc="-100" dirty="0">
                <a:latin typeface="+mn-ea"/>
                <a:ea typeface="+mn-ea"/>
              </a:rPr>
              <a:t>수강료 납부 및 퇴원 절차를 진행합니다</a:t>
            </a:r>
            <a:r>
              <a:rPr lang="en-US" altLang="ko-KR" spc="-1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※ </a:t>
            </a:r>
            <a:r>
              <a:rPr lang="ko-KR" altLang="en-US" spc="-100" dirty="0">
                <a:latin typeface="+mn-ea"/>
                <a:ea typeface="+mn-ea"/>
              </a:rPr>
              <a:t>성적표 미 제출 시 그린 전형으로 배정됩니다</a:t>
            </a:r>
            <a:r>
              <a:rPr lang="en-US" altLang="ko-KR" spc="-1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3. </a:t>
            </a:r>
            <a:r>
              <a:rPr lang="ko-KR" altLang="en-US" sz="900" b="1" spc="-100" dirty="0">
                <a:latin typeface="+mn-ea"/>
                <a:ea typeface="+mn-ea"/>
              </a:rPr>
              <a:t>최종 등록</a:t>
            </a:r>
            <a:endParaRPr lang="en-US" altLang="ko-KR" sz="900" b="1" spc="-100" dirty="0">
              <a:latin typeface="+mn-ea"/>
              <a:ea typeface="+mn-ea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EA74171-0293-4577-A221-1ACBB39E74D0}"/>
              </a:ext>
            </a:extLst>
          </p:cNvPr>
          <p:cNvSpPr/>
          <p:nvPr/>
        </p:nvSpPr>
        <p:spPr bwMode="auto">
          <a:xfrm>
            <a:off x="4216691" y="727441"/>
            <a:ext cx="681198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EF24D82-F62C-4C25-BF67-8EC6D5304055}"/>
              </a:ext>
            </a:extLst>
          </p:cNvPr>
          <p:cNvSpPr/>
          <p:nvPr/>
        </p:nvSpPr>
        <p:spPr>
          <a:xfrm>
            <a:off x="4177919" y="64532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271844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2751618C-2806-460A-BAA9-470984196868}"/>
              </a:ext>
            </a:extLst>
          </p:cNvPr>
          <p:cNvSpPr/>
          <p:nvPr/>
        </p:nvSpPr>
        <p:spPr bwMode="auto">
          <a:xfrm>
            <a:off x="213813" y="1264820"/>
            <a:ext cx="6958774" cy="435580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6"/>
            <a:ext cx="3012579" cy="518457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16596" y="4804978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51452"/>
              </p:ext>
            </p:extLst>
          </p:nvPr>
        </p:nvGraphicFramePr>
        <p:xfrm>
          <a:off x="8122928" y="211913"/>
          <a:ext cx="1800000" cy="76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모집요강 및 지원혜택 반영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표 영역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1~2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열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전형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고정 후 좌우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스와이프되도록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작업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</a:tbl>
          </a:graphicData>
        </a:graphic>
      </p:graphicFrame>
      <p:sp>
        <p:nvSpPr>
          <p:cNvPr id="86" name="TextBox 85">
            <a:extLst>
              <a:ext uri="{FF2B5EF4-FFF2-40B4-BE49-F238E27FC236}">
                <a16:creationId xmlns:a16="http://schemas.microsoft.com/office/drawing/2014/main" id="{4D567705-09D8-4B0A-9A33-883B781D8FCC}"/>
              </a:ext>
            </a:extLst>
          </p:cNvPr>
          <p:cNvSpPr txBox="1"/>
          <p:nvPr/>
        </p:nvSpPr>
        <p:spPr>
          <a:xfrm>
            <a:off x="567549" y="726913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>
                <a:latin typeface="+mn-ea"/>
                <a:ea typeface="+mn-ea"/>
              </a:rPr>
              <a:t>평촌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</a:t>
            </a:r>
            <a:r>
              <a:rPr lang="ko-KR" altLang="en-US" sz="1200" b="1" spc="-150" dirty="0" err="1">
                <a:latin typeface="+mn-ea"/>
                <a:ea typeface="+mn-ea"/>
              </a:rPr>
              <a:t>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모집요강 및 지원혜택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5879C48-00AC-491B-B1AE-3D0DC897AE00}"/>
              </a:ext>
            </a:extLst>
          </p:cNvPr>
          <p:cNvSpPr/>
          <p:nvPr/>
        </p:nvSpPr>
        <p:spPr bwMode="auto">
          <a:xfrm>
            <a:off x="1024294" y="743691"/>
            <a:ext cx="681198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B796D62-00E8-4547-A402-E480577A1D2D}"/>
              </a:ext>
            </a:extLst>
          </p:cNvPr>
          <p:cNvSpPr/>
          <p:nvPr/>
        </p:nvSpPr>
        <p:spPr>
          <a:xfrm>
            <a:off x="985522" y="6615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FFDBD13-F350-4F4F-8082-10AF890DA165}"/>
              </a:ext>
            </a:extLst>
          </p:cNvPr>
          <p:cNvSpPr/>
          <p:nvPr/>
        </p:nvSpPr>
        <p:spPr>
          <a:xfrm>
            <a:off x="245285" y="1291305"/>
            <a:ext cx="2907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dk1"/>
                </a:solidFill>
                <a:latin typeface="+mn-ea"/>
                <a:ea typeface="+mn-ea"/>
              </a:rPr>
              <a:t>■</a:t>
            </a:r>
            <a:r>
              <a:rPr lang="en-US" altLang="ko-KR" sz="10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000" b="1" dirty="0">
                <a:solidFill>
                  <a:schemeClr val="dk1"/>
                </a:solidFill>
                <a:latin typeface="+mn-ea"/>
                <a:ea typeface="+mn-ea"/>
              </a:rPr>
              <a:t>모의고사 전형 </a:t>
            </a:r>
            <a:r>
              <a:rPr lang="en-US" altLang="ko-KR" sz="1000" b="1" dirty="0">
                <a:solidFill>
                  <a:schemeClr val="dk1"/>
                </a:solidFill>
                <a:latin typeface="+mn-ea"/>
                <a:ea typeface="+mn-ea"/>
              </a:rPr>
              <a:t>: 2023</a:t>
            </a:r>
            <a:r>
              <a:rPr lang="ko-KR" altLang="en-US" sz="1000" b="1" dirty="0">
                <a:solidFill>
                  <a:schemeClr val="dk1"/>
                </a:solidFill>
                <a:latin typeface="+mn-ea"/>
                <a:ea typeface="+mn-ea"/>
              </a:rPr>
              <a:t>년 시행 성적만 인정</a:t>
            </a:r>
          </a:p>
        </p:txBody>
      </p: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CEC876DC-FB2C-4BB5-8699-98B27376E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532741"/>
              </p:ext>
            </p:extLst>
          </p:nvPr>
        </p:nvGraphicFramePr>
        <p:xfrm>
          <a:off x="245284" y="1560022"/>
          <a:ext cx="6858343" cy="19299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5278">
                  <a:extLst>
                    <a:ext uri="{9D8B030D-6E8A-4147-A177-3AD203B41FA5}">
                      <a16:colId xmlns:a16="http://schemas.microsoft.com/office/drawing/2014/main" val="944473960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347524108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844849039"/>
                    </a:ext>
                  </a:extLst>
                </a:gridCol>
                <a:gridCol w="626871">
                  <a:extLst>
                    <a:ext uri="{9D8B030D-6E8A-4147-A177-3AD203B41FA5}">
                      <a16:colId xmlns:a16="http://schemas.microsoft.com/office/drawing/2014/main" val="364419010"/>
                    </a:ext>
                  </a:extLst>
                </a:gridCol>
                <a:gridCol w="626871">
                  <a:extLst>
                    <a:ext uri="{9D8B030D-6E8A-4147-A177-3AD203B41FA5}">
                      <a16:colId xmlns:a16="http://schemas.microsoft.com/office/drawing/2014/main" val="2257904107"/>
                    </a:ext>
                  </a:extLst>
                </a:gridCol>
                <a:gridCol w="1620823">
                  <a:extLst>
                    <a:ext uri="{9D8B030D-6E8A-4147-A177-3AD203B41FA5}">
                      <a16:colId xmlns:a16="http://schemas.microsoft.com/office/drawing/2014/main" val="3297862867"/>
                    </a:ext>
                  </a:extLst>
                </a:gridCol>
              </a:tblGrid>
              <a:tr h="21444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전형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정규반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342401"/>
                  </a:ext>
                </a:extLst>
              </a:tr>
              <a:tr h="2144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등록기준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의무</a:t>
                      </a: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장학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시험기준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969493"/>
                  </a:ext>
                </a:extLst>
              </a:tr>
              <a:tr h="21444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모의고사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전형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HS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국수영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 혹은 </a:t>
                      </a: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국수탐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(1) 3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합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4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85%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23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년에 시행한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</a:t>
                      </a: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097664"/>
                  </a:ext>
                </a:extLst>
              </a:tr>
              <a:tr h="2144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서의치</a:t>
                      </a:r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국수영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 혹은 </a:t>
                      </a: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국수탐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(1) 3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합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5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50%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421110"/>
                  </a:ext>
                </a:extLst>
              </a:tr>
              <a:tr h="2144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서의치</a:t>
                      </a:r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B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755934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20%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23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년에 시행한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평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742805"/>
                  </a:ext>
                </a:extLst>
              </a:tr>
              <a:tr h="2144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연고대</a:t>
                      </a:r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755934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국수영탐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중 수학 포함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합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7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23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년에 시행한</a:t>
                      </a:r>
                      <a:endParaRPr lang="en-US" altLang="ko-KR" sz="80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, 9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, 6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평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08494"/>
                  </a:ext>
                </a:extLst>
              </a:tr>
              <a:tr h="2144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연고대</a:t>
                      </a:r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B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국수영탐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중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합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9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3T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769882"/>
                  </a:ext>
                </a:extLst>
              </a:tr>
              <a:tr h="2144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블루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국수영탐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중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합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8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6T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611119"/>
                  </a:ext>
                </a:extLst>
              </a:tr>
              <a:tr h="2144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면접전형</a:t>
                      </a: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그린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개별 면접을 </a:t>
                      </a: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통해정원의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5%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이내 선발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9T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면접 후 모집정원의 </a:t>
                      </a:r>
                      <a:r>
                        <a:rPr lang="en-US" altLang="ko-KR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5% </a:t>
                      </a:r>
                      <a:r>
                        <a:rPr lang="ko-KR" alt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이내 선발</a:t>
                      </a: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644816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3E66D3FF-EAE1-4754-B60B-CA6A05993A34}"/>
              </a:ext>
            </a:extLst>
          </p:cNvPr>
          <p:cNvSpPr/>
          <p:nvPr/>
        </p:nvSpPr>
        <p:spPr>
          <a:xfrm>
            <a:off x="243922" y="3637805"/>
            <a:ext cx="2907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dk1"/>
                </a:solidFill>
                <a:latin typeface="+mn-ea"/>
                <a:ea typeface="+mn-ea"/>
              </a:rPr>
              <a:t>■</a:t>
            </a:r>
            <a:r>
              <a:rPr lang="en-US" altLang="ko-KR" sz="10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000" b="1" dirty="0">
                <a:solidFill>
                  <a:schemeClr val="dk1"/>
                </a:solidFill>
                <a:latin typeface="+mn-ea"/>
                <a:ea typeface="+mn-ea"/>
              </a:rPr>
              <a:t>내신 전형</a:t>
            </a:r>
          </a:p>
        </p:txBody>
      </p: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ED953738-4D46-4E64-8731-E7A034BD8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596014"/>
              </p:ext>
            </p:extLst>
          </p:nvPr>
        </p:nvGraphicFramePr>
        <p:xfrm>
          <a:off x="245284" y="3884026"/>
          <a:ext cx="6858343" cy="16561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7422">
                  <a:extLst>
                    <a:ext uri="{9D8B030D-6E8A-4147-A177-3AD203B41FA5}">
                      <a16:colId xmlns:a16="http://schemas.microsoft.com/office/drawing/2014/main" val="944473960"/>
                    </a:ext>
                  </a:extLst>
                </a:gridCol>
                <a:gridCol w="750627">
                  <a:extLst>
                    <a:ext uri="{9D8B030D-6E8A-4147-A177-3AD203B41FA5}">
                      <a16:colId xmlns:a16="http://schemas.microsoft.com/office/drawing/2014/main" val="3475241081"/>
                    </a:ext>
                  </a:extLst>
                </a:gridCol>
                <a:gridCol w="2456597">
                  <a:extLst>
                    <a:ext uri="{9D8B030D-6E8A-4147-A177-3AD203B41FA5}">
                      <a16:colId xmlns:a16="http://schemas.microsoft.com/office/drawing/2014/main" val="3844849039"/>
                    </a:ext>
                  </a:extLst>
                </a:gridCol>
                <a:gridCol w="651437">
                  <a:extLst>
                    <a:ext uri="{9D8B030D-6E8A-4147-A177-3AD203B41FA5}">
                      <a16:colId xmlns:a16="http://schemas.microsoft.com/office/drawing/2014/main" val="364419010"/>
                    </a:ext>
                  </a:extLst>
                </a:gridCol>
                <a:gridCol w="651437">
                  <a:extLst>
                    <a:ext uri="{9D8B030D-6E8A-4147-A177-3AD203B41FA5}">
                      <a16:colId xmlns:a16="http://schemas.microsoft.com/office/drawing/2014/main" val="2257904107"/>
                    </a:ext>
                  </a:extLst>
                </a:gridCol>
                <a:gridCol w="1620823">
                  <a:extLst>
                    <a:ext uri="{9D8B030D-6E8A-4147-A177-3AD203B41FA5}">
                      <a16:colId xmlns:a16="http://schemas.microsoft.com/office/drawing/2014/main" val="3297862867"/>
                    </a:ext>
                  </a:extLst>
                </a:gridCol>
              </a:tblGrid>
              <a:tr h="21444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구분</a:t>
                      </a: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전형</a:t>
                      </a: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정규반</a:t>
                      </a:r>
                      <a:endParaRPr lang="ko-KR" altLang="en-US" sz="800" u="none" strike="noStrike" kern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342401"/>
                  </a:ext>
                </a:extLst>
              </a:tr>
              <a:tr h="2144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등록기준</a:t>
                      </a: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의무</a:t>
                      </a:r>
                      <a:r>
                        <a:rPr lang="en-US" sz="800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</a:t>
                      </a:r>
                      <a:r>
                        <a:rPr lang="ko-KR" altLang="en-US" sz="800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</a:t>
                      </a: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장학</a:t>
                      </a: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시험기준</a:t>
                      </a: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969493"/>
                  </a:ext>
                </a:extLst>
              </a:tr>
              <a:tr h="21444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내신 전형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HS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내신평균 </a:t>
                      </a: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1.4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85%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원점수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 평균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표준편차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석차등급</a:t>
                      </a:r>
                      <a:endParaRPr lang="en-US" altLang="ko-KR" sz="80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기재된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개 학기의 모든 교과목</a:t>
                      </a:r>
                      <a:endParaRPr lang="en-US" altLang="ko-KR" sz="80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endParaRPr lang="en-US" altLang="ko-KR" sz="80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3-2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학기까지 주요교과 평균</a:t>
                      </a:r>
                      <a:b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※ </a:t>
                      </a: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특목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 별도 문의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75143"/>
                  </a:ext>
                </a:extLst>
              </a:tr>
              <a:tr h="2144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서의치</a:t>
                      </a:r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내신평균 </a:t>
                      </a: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1.7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50%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679493"/>
                  </a:ext>
                </a:extLst>
              </a:tr>
              <a:tr h="5839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서의치</a:t>
                      </a:r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B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내신평균 </a:t>
                      </a: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2.0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20%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07880"/>
                  </a:ext>
                </a:extLst>
              </a:tr>
              <a:tr h="2144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면접전형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그린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개별 면접을 통해</a:t>
                      </a:r>
                      <a:r>
                        <a:rPr lang="ko-KR" altLang="en-US" sz="800" u="none" strike="noStrike" baseline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정원의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5%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이내 선발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9T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면접 후 모집정원의 </a:t>
                      </a:r>
                      <a:r>
                        <a:rPr lang="en-US" altLang="ko-KR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5% </a:t>
                      </a:r>
                      <a:r>
                        <a:rPr lang="ko-KR" alt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이내 선발</a:t>
                      </a: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644816"/>
                  </a:ext>
                </a:extLst>
              </a:tr>
            </a:tbl>
          </a:graphicData>
        </a:graphic>
      </p:graphicFrame>
      <p:sp>
        <p:nvSpPr>
          <p:cNvPr id="67" name="직사각형 66">
            <a:extLst>
              <a:ext uri="{FF2B5EF4-FFF2-40B4-BE49-F238E27FC236}">
                <a16:creationId xmlns:a16="http://schemas.microsoft.com/office/drawing/2014/main" id="{E9143335-632E-453B-A5AD-5146438558A4}"/>
              </a:ext>
            </a:extLst>
          </p:cNvPr>
          <p:cNvSpPr/>
          <p:nvPr/>
        </p:nvSpPr>
        <p:spPr>
          <a:xfrm>
            <a:off x="175041" y="118270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988708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5"/>
            <a:ext cx="3012579" cy="5053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589048" y="467198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59BF6-7E9A-416D-AC76-BB268430FA1A}"/>
              </a:ext>
            </a:extLst>
          </p:cNvPr>
          <p:cNvSpPr txBox="1"/>
          <p:nvPr/>
        </p:nvSpPr>
        <p:spPr>
          <a:xfrm>
            <a:off x="135159" y="1311151"/>
            <a:ext cx="316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전국 최상위권이 러셀 평촌을 선택하는 이유</a:t>
            </a:r>
            <a:r>
              <a:rPr lang="en-US" altLang="ko-KR" sz="12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200" b="1" spc="-100" dirty="0">
                <a:latin typeface="+mn-ea"/>
                <a:ea typeface="+mn-ea"/>
              </a:rPr>
              <a:t>하고 있습니다</a:t>
            </a:r>
            <a:r>
              <a:rPr lang="en-US" altLang="ko-KR" sz="12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A252BA7-6CD3-4FEF-8DEF-29F6D1C33411}"/>
              </a:ext>
            </a:extLst>
          </p:cNvPr>
          <p:cNvSpPr/>
          <p:nvPr/>
        </p:nvSpPr>
        <p:spPr>
          <a:xfrm>
            <a:off x="3396739" y="616669"/>
            <a:ext cx="3012579" cy="259630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Fill">
            <a:extLst>
              <a:ext uri="{FF2B5EF4-FFF2-40B4-BE49-F238E27FC236}">
                <a16:creationId xmlns:a16="http://schemas.microsoft.com/office/drawing/2014/main" id="{71487D39-D575-4D62-BC61-911B74ED14BB}"/>
              </a:ext>
            </a:extLst>
          </p:cNvPr>
          <p:cNvSpPr>
            <a:spLocks/>
          </p:cNvSpPr>
          <p:nvPr/>
        </p:nvSpPr>
        <p:spPr bwMode="auto">
          <a:xfrm rot="5400000">
            <a:off x="4864104" y="221426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295810"/>
              </p:ext>
            </p:extLst>
          </p:nvPr>
        </p:nvGraphicFramePr>
        <p:xfrm>
          <a:off x="8122928" y="211913"/>
          <a:ext cx="1800000" cy="2016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평촌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평촌학원 재수생 우선선발반 페이지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평촌 탭 동일 영역 참고하여 동일하게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https://mrusselpc.megastudy.net/intro/2024/first/index.asp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후기 영역 자동 롤링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후기는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27~28p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후기는 신규 추가 후기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4696D524-3F72-4C80-9568-FB53C82F62E4}"/>
              </a:ext>
            </a:extLst>
          </p:cNvPr>
          <p:cNvSpPr/>
          <p:nvPr/>
        </p:nvSpPr>
        <p:spPr bwMode="auto">
          <a:xfrm>
            <a:off x="1342530" y="1311151"/>
            <a:ext cx="670828" cy="24354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4E2662C-1806-48F5-AADF-B30F6D10B2B3}"/>
              </a:ext>
            </a:extLst>
          </p:cNvPr>
          <p:cNvSpPr/>
          <p:nvPr/>
        </p:nvSpPr>
        <p:spPr>
          <a:xfrm>
            <a:off x="1303758" y="122903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3313B5-434C-47B6-A4E5-93BC77D2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37" y="1858847"/>
            <a:ext cx="2862964" cy="3514369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5054BE-681F-42BB-9661-E92E3908DF0A}"/>
              </a:ext>
            </a:extLst>
          </p:cNvPr>
          <p:cNvSpPr/>
          <p:nvPr/>
        </p:nvSpPr>
        <p:spPr>
          <a:xfrm>
            <a:off x="233485" y="181520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B945A0-8C4C-4BBB-97BB-73CCD01FA60D}"/>
              </a:ext>
            </a:extLst>
          </p:cNvPr>
          <p:cNvGrpSpPr/>
          <p:nvPr/>
        </p:nvGrpSpPr>
        <p:grpSpPr>
          <a:xfrm>
            <a:off x="3502969" y="2924944"/>
            <a:ext cx="2865324" cy="70838"/>
            <a:chOff x="4016896" y="2994487"/>
            <a:chExt cx="2865324" cy="125492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11EE307F-DEF6-40E2-BFE4-C483AFFA6DFC}"/>
                </a:ext>
              </a:extLst>
            </p:cNvPr>
            <p:cNvSpPr/>
            <p:nvPr/>
          </p:nvSpPr>
          <p:spPr bwMode="auto">
            <a:xfrm>
              <a:off x="4019009" y="2994487"/>
              <a:ext cx="2863211" cy="12549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3976C4B-CD94-4AFF-AD0F-20F0EE61C9B1}"/>
                </a:ext>
              </a:extLst>
            </p:cNvPr>
            <p:cNvSpPr/>
            <p:nvPr/>
          </p:nvSpPr>
          <p:spPr bwMode="auto">
            <a:xfrm>
              <a:off x="4016896" y="2994487"/>
              <a:ext cx="319758" cy="12549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D40F465-3683-4AFC-BC30-EB74A2EAE6C0}"/>
              </a:ext>
            </a:extLst>
          </p:cNvPr>
          <p:cNvSpPr/>
          <p:nvPr/>
        </p:nvSpPr>
        <p:spPr>
          <a:xfrm>
            <a:off x="3442648" y="711455"/>
            <a:ext cx="2916971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36DC031-F256-41DA-9187-E01FE4A23695}"/>
              </a:ext>
            </a:extLst>
          </p:cNvPr>
          <p:cNvSpPr/>
          <p:nvPr/>
        </p:nvSpPr>
        <p:spPr>
          <a:xfrm>
            <a:off x="3457437" y="1726593"/>
            <a:ext cx="2948091" cy="5078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비교적 일찍 시작함으로써 잊어버렸던 감을 되찾고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제 잘못된 학습 습관 등을 고쳐볼 수 있는 시간적 여유가 확보됐습니다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0B68143-C40B-4D0D-A34C-9BCB305078AE}"/>
              </a:ext>
            </a:extLst>
          </p:cNvPr>
          <p:cNvSpPr/>
          <p:nvPr/>
        </p:nvSpPr>
        <p:spPr>
          <a:xfrm>
            <a:off x="3444297" y="791432"/>
            <a:ext cx="287685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고려대학교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국제학부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평촌 이윤지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069C9C3-3C7F-4216-9726-468A92FBB095}"/>
              </a:ext>
            </a:extLst>
          </p:cNvPr>
          <p:cNvSpPr/>
          <p:nvPr/>
        </p:nvSpPr>
        <p:spPr>
          <a:xfrm>
            <a:off x="3436954" y="2161675"/>
            <a:ext cx="30125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정기적으로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메대프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모의고사를 치르면서 받았던 성적표가 주기적으로 제 학습 생활을 되돌아보고 피드백을 가질 수 있었던 계기가 됐습니다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특히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메대프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 모의고사를 치른 후에 작성했던 총평은 이후 수능 직전까지 두고두고 봤던 자료가 되어 큰 도움이 됐습니다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5A05F0E-960C-4127-867F-DD0E57EB523A}"/>
              </a:ext>
            </a:extLst>
          </p:cNvPr>
          <p:cNvGrpSpPr/>
          <p:nvPr/>
        </p:nvGrpSpPr>
        <p:grpSpPr>
          <a:xfrm>
            <a:off x="4205168" y="1185300"/>
            <a:ext cx="1539920" cy="461665"/>
            <a:chOff x="1241604" y="1029594"/>
            <a:chExt cx="1539920" cy="461665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308C114-127E-4769-8CB7-49D871440D6E}"/>
                </a:ext>
              </a:extLst>
            </p:cNvPr>
            <p:cNvSpPr/>
            <p:nvPr/>
          </p:nvSpPr>
          <p:spPr>
            <a:xfrm>
              <a:off x="1241604" y="1029594"/>
              <a:ext cx="1539920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259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344D414E-E3A3-4A45-A641-959A34A8FC6E}"/>
                </a:ext>
              </a:extLst>
            </p:cNvPr>
            <p:cNvSpPr/>
            <p:nvPr/>
          </p:nvSpPr>
          <p:spPr bwMode="auto">
            <a:xfrm>
              <a:off x="234947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39.0%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88" name="화살표: 오른쪽으로 구부러짐 87">
            <a:extLst>
              <a:ext uri="{FF2B5EF4-FFF2-40B4-BE49-F238E27FC236}">
                <a16:creationId xmlns:a16="http://schemas.microsoft.com/office/drawing/2014/main" id="{C8343396-C191-442C-B9FD-B6989E7FF869}"/>
              </a:ext>
            </a:extLst>
          </p:cNvPr>
          <p:cNvSpPr/>
          <p:nvPr/>
        </p:nvSpPr>
        <p:spPr bwMode="auto">
          <a:xfrm rot="11713850">
            <a:off x="5066371" y="1272384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EF7886F-33CF-4FB1-A70D-885EE402AF85}"/>
              </a:ext>
            </a:extLst>
          </p:cNvPr>
          <p:cNvSpPr/>
          <p:nvPr/>
        </p:nvSpPr>
        <p:spPr>
          <a:xfrm>
            <a:off x="3395729" y="66165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F36783F-A2D1-4DFF-96C9-4F9AEFA9C79B}"/>
              </a:ext>
            </a:extLst>
          </p:cNvPr>
          <p:cNvSpPr/>
          <p:nvPr/>
        </p:nvSpPr>
        <p:spPr>
          <a:xfrm>
            <a:off x="6359619" y="71145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후기 사용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9EDABA8-A9D1-4DBF-9A5A-860DF99041C6}"/>
              </a:ext>
            </a:extLst>
          </p:cNvPr>
          <p:cNvGrpSpPr/>
          <p:nvPr/>
        </p:nvGrpSpPr>
        <p:grpSpPr>
          <a:xfrm>
            <a:off x="241254" y="683495"/>
            <a:ext cx="2957766" cy="490075"/>
            <a:chOff x="303685" y="4804535"/>
            <a:chExt cx="7560000" cy="490075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BE0EDC6-984B-4F52-82D7-87A54E6CB2DA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평촌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130BF83-3BCB-4AA4-8F01-0E11642DCF5A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D09F847-713E-4085-9E3B-11A8475DAFCE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평촌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078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834162"/>
              </p:ext>
            </p:extLst>
          </p:nvPr>
        </p:nvGraphicFramePr>
        <p:xfrm>
          <a:off x="8104412" y="211913"/>
          <a:ext cx="1800000" cy="1080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롤링되는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합격생 후기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기존 평촌학원 후기와 내용이 상이하므로 확인 요청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64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후기 중 일부 학원 후기만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강남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대치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목동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분당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영통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중계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844050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B737DB-E7C8-4897-B1C5-AFB84D47DB51}"/>
              </a:ext>
            </a:extLst>
          </p:cNvPr>
          <p:cNvSpPr/>
          <p:nvPr/>
        </p:nvSpPr>
        <p:spPr>
          <a:xfrm>
            <a:off x="248438" y="4622729"/>
            <a:ext cx="2922861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0D3D009-AA38-4A86-95BC-7DA150970DAD}"/>
              </a:ext>
            </a:extLst>
          </p:cNvPr>
          <p:cNvSpPr/>
          <p:nvPr/>
        </p:nvSpPr>
        <p:spPr>
          <a:xfrm>
            <a:off x="53502" y="5637867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단과 강의실과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바른공부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자습전용관의 거리가 가까웠고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개인의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자습시간이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보장되는 곳이었기 때문입니다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6EF3AA-A175-4165-BB11-E60723BD2F6A}"/>
              </a:ext>
            </a:extLst>
          </p:cNvPr>
          <p:cNvSpPr/>
          <p:nvPr/>
        </p:nvSpPr>
        <p:spPr>
          <a:xfrm>
            <a:off x="40362" y="4702706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고려대학교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안암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전기전자공학부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대치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양선호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E78AE5-B815-432D-AD35-3C60B60E9884}"/>
              </a:ext>
            </a:extLst>
          </p:cNvPr>
          <p:cNvSpPr/>
          <p:nvPr/>
        </p:nvSpPr>
        <p:spPr>
          <a:xfrm>
            <a:off x="257528" y="6022010"/>
            <a:ext cx="2971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러셀의 장점은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자습시간입니다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개인적으로 공부란 혼자서 하는 것이 중요하다고 생각하는 편인데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러셀은 다른 곳보다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시간의 자율성이 높아서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자습시간을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늘릴 수 있었기 때문입니다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692F682-7F8F-4302-B6C5-04F1D28D5582}"/>
              </a:ext>
            </a:extLst>
          </p:cNvPr>
          <p:cNvGrpSpPr/>
          <p:nvPr/>
        </p:nvGrpSpPr>
        <p:grpSpPr>
          <a:xfrm>
            <a:off x="1046044" y="5096574"/>
            <a:ext cx="1411874" cy="461665"/>
            <a:chOff x="1673192" y="1029594"/>
            <a:chExt cx="1411874" cy="46166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B8C706-F1BC-41F6-B892-99B8CB15ED38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294.5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5827967-D3B6-4E57-BE18-05EE17A849B9}"/>
                </a:ext>
              </a:extLst>
            </p:cNvPr>
            <p:cNvSpPr/>
            <p:nvPr/>
          </p:nvSpPr>
          <p:spPr bwMode="auto">
            <a:xfrm>
              <a:off x="279706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94.2%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BD3C3C2-5310-46B7-8E7A-95A2CC0C3C6F}"/>
              </a:ext>
            </a:extLst>
          </p:cNvPr>
          <p:cNvSpPr/>
          <p:nvPr/>
        </p:nvSpPr>
        <p:spPr>
          <a:xfrm>
            <a:off x="3397667" y="391334"/>
            <a:ext cx="2922860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47B311F-DB92-43E8-B02A-18E8CCF5E0B6}"/>
              </a:ext>
            </a:extLst>
          </p:cNvPr>
          <p:cNvSpPr/>
          <p:nvPr/>
        </p:nvSpPr>
        <p:spPr>
          <a:xfrm>
            <a:off x="3216512" y="1406472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“원하는 만큼의 수업만 들을 수 있다는 점에서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러셀을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F29A7E9-D276-463B-957A-7EB4F24984A2}"/>
              </a:ext>
            </a:extLst>
          </p:cNvPr>
          <p:cNvSpPr/>
          <p:nvPr/>
        </p:nvSpPr>
        <p:spPr>
          <a:xfrm>
            <a:off x="3203372" y="471311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인문계열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목동 최은영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A802271-6DA9-48D6-A957-ADD591449536}"/>
              </a:ext>
            </a:extLst>
          </p:cNvPr>
          <p:cNvSpPr/>
          <p:nvPr/>
        </p:nvSpPr>
        <p:spPr>
          <a:xfrm>
            <a:off x="3406755" y="1790615"/>
            <a:ext cx="30034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“저는 수업을 듣기보다 자습을 선호하는 편인데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자습시간을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확보할 수 있어서 좋았습니다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하루를 능동적으로 구성할 수 있어서 그때그때 제게 필요한 학습을 충분히 할 수 있었고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수능까지 효율적으로 공부할 수 있었습니다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289BF22-BE22-4679-A527-0D684799E19C}"/>
              </a:ext>
            </a:extLst>
          </p:cNvPr>
          <p:cNvGrpSpPr/>
          <p:nvPr/>
        </p:nvGrpSpPr>
        <p:grpSpPr>
          <a:xfrm>
            <a:off x="4209054" y="865179"/>
            <a:ext cx="1440619" cy="461665"/>
            <a:chOff x="1673192" y="1029594"/>
            <a:chExt cx="1440619" cy="461665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F5F7BCD-4CAB-4A02-9AD1-3E945248C3C9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291.5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227.5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66896CF-AE62-40D9-8F7B-42724A244BE1}"/>
                </a:ext>
              </a:extLst>
            </p:cNvPr>
            <p:cNvSpPr/>
            <p:nvPr/>
          </p:nvSpPr>
          <p:spPr bwMode="auto">
            <a:xfrm>
              <a:off x="2825811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88.3%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085C71-9F51-4E7A-86D6-47D4C50FA7F6}"/>
              </a:ext>
            </a:extLst>
          </p:cNvPr>
          <p:cNvSpPr/>
          <p:nvPr/>
        </p:nvSpPr>
        <p:spPr>
          <a:xfrm>
            <a:off x="3397669" y="2516100"/>
            <a:ext cx="2922860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E03E989-B740-49DB-97F3-C56E090F8174}"/>
              </a:ext>
            </a:extLst>
          </p:cNvPr>
          <p:cNvSpPr/>
          <p:nvPr/>
        </p:nvSpPr>
        <p:spPr>
          <a:xfrm>
            <a:off x="3211969" y="3531238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면학분위기와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장학혜택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등을 전반적으로 고려했을 때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</a:t>
            </a: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어느 한 부분 부족한 것이 없어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BC0156-3BE9-47FC-90C7-2D117A8A39DA}"/>
              </a:ext>
            </a:extLst>
          </p:cNvPr>
          <p:cNvSpPr/>
          <p:nvPr/>
        </p:nvSpPr>
        <p:spPr>
          <a:xfrm>
            <a:off x="3198829" y="2596077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건축공학과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김도현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1DC0313-1C70-4D01-A552-444C33135747}"/>
              </a:ext>
            </a:extLst>
          </p:cNvPr>
          <p:cNvSpPr/>
          <p:nvPr/>
        </p:nvSpPr>
        <p:spPr>
          <a:xfrm>
            <a:off x="3406757" y="3915381"/>
            <a:ext cx="29388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바자관은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개방형 구조로 되어 있어 딴짓을 덜하게 되어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책상과 의자가 넓고 좋아 모의고사를 올려놓고도 자리가 부족하지 않은 점도 큰 장점입니다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시설만큼은 스트레스 하나도 안 받도록 세심하게 배려한 부분이 보였습니다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8330AE6-9DA1-4A5C-823F-1552131F2F1A}"/>
              </a:ext>
            </a:extLst>
          </p:cNvPr>
          <p:cNvGrpSpPr/>
          <p:nvPr/>
        </p:nvGrpSpPr>
        <p:grpSpPr>
          <a:xfrm>
            <a:off x="4204511" y="2989945"/>
            <a:ext cx="1483882" cy="461665"/>
            <a:chOff x="1673192" y="1029594"/>
            <a:chExt cx="1483882" cy="46166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C333E01-3CE9-4BEB-AE17-3638E3A1964C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271.5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92FE8E3-42A4-4DC2-A7AD-79DC9DDE4698}"/>
                </a:ext>
              </a:extLst>
            </p:cNvPr>
            <p:cNvSpPr/>
            <p:nvPr/>
          </p:nvSpPr>
          <p:spPr bwMode="auto">
            <a:xfrm>
              <a:off x="286907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47.4%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15881A6-B104-4F33-A131-31C05D4952D0}"/>
              </a:ext>
            </a:extLst>
          </p:cNvPr>
          <p:cNvSpPr/>
          <p:nvPr/>
        </p:nvSpPr>
        <p:spPr>
          <a:xfrm>
            <a:off x="3397667" y="4617360"/>
            <a:ext cx="292348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CBD0140-C72A-45BC-AC6B-BB47CEA9C407}"/>
              </a:ext>
            </a:extLst>
          </p:cNvPr>
          <p:cNvSpPr/>
          <p:nvPr/>
        </p:nvSpPr>
        <p:spPr>
          <a:xfrm>
            <a:off x="3237948" y="5632498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“러셀은 가장 높은 성적대의 학생들이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모여 있는 곳이라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5BCB8A1-FD13-440F-87A6-B9BF2161C0BC}"/>
              </a:ext>
            </a:extLst>
          </p:cNvPr>
          <p:cNvSpPr/>
          <p:nvPr/>
        </p:nvSpPr>
        <p:spPr>
          <a:xfrm>
            <a:off x="3224808" y="4697337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중앙대학교 의학부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김상범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FBA2B2A-E864-4D81-BFEA-360789ED8AD1}"/>
              </a:ext>
            </a:extLst>
          </p:cNvPr>
          <p:cNvSpPr/>
          <p:nvPr/>
        </p:nvSpPr>
        <p:spPr>
          <a:xfrm>
            <a:off x="3406757" y="6016641"/>
            <a:ext cx="29692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탁 트인 책상 구조 덕분에 옆자리 친구가 바로 보이는 점이 매우 좋았습니다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같은 반 친구가 옆자리에 앉아 열심히 공부하는 모습이 실시간으로 노출되어 집중력이 흐트러지거나 졸릴 때 옆자리 친구를 보며 자극을 받을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A189B9B-CA37-476C-949C-E53D33A4D06F}"/>
              </a:ext>
            </a:extLst>
          </p:cNvPr>
          <p:cNvGrpSpPr/>
          <p:nvPr/>
        </p:nvGrpSpPr>
        <p:grpSpPr>
          <a:xfrm>
            <a:off x="4230490" y="5091205"/>
            <a:ext cx="1368611" cy="461665"/>
            <a:chOff x="1673192" y="1029594"/>
            <a:chExt cx="1368611" cy="46166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3B40D78-5CE7-4165-86E8-5650A303E6E3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296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286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5E5DDCBA-F35E-4330-A926-6D4261EC8A01}"/>
                </a:ext>
              </a:extLst>
            </p:cNvPr>
            <p:cNvSpPr/>
            <p:nvPr/>
          </p:nvSpPr>
          <p:spPr bwMode="auto">
            <a:xfrm>
              <a:off x="2753803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71.4%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74" name="화살표: 오른쪽으로 구부러짐 73">
            <a:extLst>
              <a:ext uri="{FF2B5EF4-FFF2-40B4-BE49-F238E27FC236}">
                <a16:creationId xmlns:a16="http://schemas.microsoft.com/office/drawing/2014/main" id="{30EF4067-A5B9-451E-9D02-BEB75FDC91E9}"/>
              </a:ext>
            </a:extLst>
          </p:cNvPr>
          <p:cNvSpPr/>
          <p:nvPr/>
        </p:nvSpPr>
        <p:spPr bwMode="auto">
          <a:xfrm rot="11713850">
            <a:off x="1942593" y="5184282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화살표: 오른쪽으로 구부러짐 74">
            <a:extLst>
              <a:ext uri="{FF2B5EF4-FFF2-40B4-BE49-F238E27FC236}">
                <a16:creationId xmlns:a16="http://schemas.microsoft.com/office/drawing/2014/main" id="{D05338B6-F86B-4B41-B4D0-4AF9C6861290}"/>
              </a:ext>
            </a:extLst>
          </p:cNvPr>
          <p:cNvSpPr/>
          <p:nvPr/>
        </p:nvSpPr>
        <p:spPr bwMode="auto">
          <a:xfrm rot="11713850">
            <a:off x="5131162" y="926784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화살표: 오른쪽으로 구부러짐 75">
            <a:extLst>
              <a:ext uri="{FF2B5EF4-FFF2-40B4-BE49-F238E27FC236}">
                <a16:creationId xmlns:a16="http://schemas.microsoft.com/office/drawing/2014/main" id="{AB820C86-5C6C-43FC-A356-D7BE90AC6120}"/>
              </a:ext>
            </a:extLst>
          </p:cNvPr>
          <p:cNvSpPr/>
          <p:nvPr/>
        </p:nvSpPr>
        <p:spPr bwMode="auto">
          <a:xfrm rot="11713850">
            <a:off x="5170656" y="3066471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화살표: 오른쪽으로 구부러짐 76">
            <a:extLst>
              <a:ext uri="{FF2B5EF4-FFF2-40B4-BE49-F238E27FC236}">
                <a16:creationId xmlns:a16="http://schemas.microsoft.com/office/drawing/2014/main" id="{CFF80224-EA25-40B7-B33F-C48886DABD59}"/>
              </a:ext>
            </a:extLst>
          </p:cNvPr>
          <p:cNvSpPr/>
          <p:nvPr/>
        </p:nvSpPr>
        <p:spPr bwMode="auto">
          <a:xfrm rot="11713850">
            <a:off x="5073637" y="5159753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1F6CCA7-6A7C-4157-B075-7918F5DD0C8F}"/>
              </a:ext>
            </a:extLst>
          </p:cNvPr>
          <p:cNvSpPr/>
          <p:nvPr/>
        </p:nvSpPr>
        <p:spPr>
          <a:xfrm>
            <a:off x="213815" y="262866"/>
            <a:ext cx="3012579" cy="647850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E0196E5-5B53-4C91-84A9-4E89716FA5E9}"/>
              </a:ext>
            </a:extLst>
          </p:cNvPr>
          <p:cNvSpPr/>
          <p:nvPr/>
        </p:nvSpPr>
        <p:spPr>
          <a:xfrm>
            <a:off x="3363409" y="262867"/>
            <a:ext cx="3012579" cy="64785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51131E4-8B00-4570-A20D-CA3DBD39BA94}"/>
              </a:ext>
            </a:extLst>
          </p:cNvPr>
          <p:cNvSpPr/>
          <p:nvPr/>
        </p:nvSpPr>
        <p:spPr>
          <a:xfrm>
            <a:off x="243248" y="2517808"/>
            <a:ext cx="2946430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E4022C7-4340-459F-9B87-7924B21A9D85}"/>
              </a:ext>
            </a:extLst>
          </p:cNvPr>
          <p:cNvSpPr/>
          <p:nvPr/>
        </p:nvSpPr>
        <p:spPr>
          <a:xfrm>
            <a:off x="116686" y="3521123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학원에 공부를 잘하고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열심히 하는 친구들이 많아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면학분위기가 잘 조성되어 있어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7B1616-FF58-49E3-8810-2BB6039AF375}"/>
              </a:ext>
            </a:extLst>
          </p:cNvPr>
          <p:cNvSpPr/>
          <p:nvPr/>
        </p:nvSpPr>
        <p:spPr>
          <a:xfrm>
            <a:off x="55882" y="2597785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이윤서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D1AC4D3-7EF0-4B85-9B6A-F1C04DCFF097}"/>
              </a:ext>
            </a:extLst>
          </p:cNvPr>
          <p:cNvSpPr/>
          <p:nvPr/>
        </p:nvSpPr>
        <p:spPr>
          <a:xfrm>
            <a:off x="252337" y="3917089"/>
            <a:ext cx="2937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러셀의 장점은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면학분위기입니다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주변 학생들이 열심히 공부하니 자극도 받고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생활패턴을 보고 배울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 시간표에 맞춰서 생활할 수 있게 지도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해주는 것이 가장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FD13CEF-4904-4D0E-B5C8-EA92A8D54986}"/>
              </a:ext>
            </a:extLst>
          </p:cNvPr>
          <p:cNvGrpSpPr/>
          <p:nvPr/>
        </p:nvGrpSpPr>
        <p:grpSpPr>
          <a:xfrm>
            <a:off x="1061564" y="2991653"/>
            <a:ext cx="1368611" cy="461665"/>
            <a:chOff x="1673192" y="1029594"/>
            <a:chExt cx="1368611" cy="461665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D6A42F7-D3C3-48A4-9E72-966867E4858F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298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270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21A18072-1FE3-463F-8556-2A1EFDBFF625}"/>
                </a:ext>
              </a:extLst>
            </p:cNvPr>
            <p:cNvSpPr/>
            <p:nvPr/>
          </p:nvSpPr>
          <p:spPr bwMode="auto">
            <a:xfrm>
              <a:off x="2753803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93.3%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85" name="화살표: 오른쪽으로 구부러짐 84">
            <a:extLst>
              <a:ext uri="{FF2B5EF4-FFF2-40B4-BE49-F238E27FC236}">
                <a16:creationId xmlns:a16="http://schemas.microsoft.com/office/drawing/2014/main" id="{33712B92-B0CC-44DF-9C61-1C69AC50648A}"/>
              </a:ext>
            </a:extLst>
          </p:cNvPr>
          <p:cNvSpPr/>
          <p:nvPr/>
        </p:nvSpPr>
        <p:spPr bwMode="auto">
          <a:xfrm rot="11713850">
            <a:off x="1914076" y="3064440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4C24F32-0BE8-49C8-B73B-1FAA40619A1E}"/>
              </a:ext>
            </a:extLst>
          </p:cNvPr>
          <p:cNvSpPr/>
          <p:nvPr/>
        </p:nvSpPr>
        <p:spPr>
          <a:xfrm>
            <a:off x="242531" y="345402"/>
            <a:ext cx="2946430" cy="213776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0117261-4CFD-4B6B-89C9-D74B0BB6E562}"/>
              </a:ext>
            </a:extLst>
          </p:cNvPr>
          <p:cNvSpPr/>
          <p:nvPr/>
        </p:nvSpPr>
        <p:spPr>
          <a:xfrm>
            <a:off x="168235" y="1371924"/>
            <a:ext cx="2952433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열심히 공부하는 친구들이 많았던 덕에  피곤하거나 졸릴 때 주변을 한번 둘러보면  공부의지가 생겼습니다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BDB787E-3D76-4663-8324-F26E1C50F98F}"/>
              </a:ext>
            </a:extLst>
          </p:cNvPr>
          <p:cNvSpPr/>
          <p:nvPr/>
        </p:nvSpPr>
        <p:spPr>
          <a:xfrm>
            <a:off x="223388" y="436242"/>
            <a:ext cx="2868621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건국대학교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수의예과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평촌 강민석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	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64EEFA0-404C-421B-A8B2-FCAE4219E775}"/>
              </a:ext>
            </a:extLst>
          </p:cNvPr>
          <p:cNvSpPr/>
          <p:nvPr/>
        </p:nvSpPr>
        <p:spPr>
          <a:xfrm>
            <a:off x="230829" y="1755546"/>
            <a:ext cx="30125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최상위권 학생들에게  단과수강과 자율학습시간을  자기주도적으로 분배할 수 있게 해준다는 점이  마음에 들어 러셀을 선택하게 되었습니다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</a:p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또한 넓은 책상과 책장이 잘 갖춰져 있어서  불편함이 없었기 때문에  오로지 공부에만 집중할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AA8FC33-4BE5-49A7-880B-88D9F3877638}"/>
              </a:ext>
            </a:extLst>
          </p:cNvPr>
          <p:cNvGrpSpPr/>
          <p:nvPr/>
        </p:nvGrpSpPr>
        <p:grpSpPr>
          <a:xfrm>
            <a:off x="906024" y="855277"/>
            <a:ext cx="1537060" cy="461665"/>
            <a:chOff x="1673192" y="1029594"/>
            <a:chExt cx="1108331" cy="461665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5AC1AD2C-7F25-4DCF-9B7B-32CFFAD85F02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289.5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276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3A0BAEA2-7C51-4FDB-A30B-02A0A1FA3742}"/>
                </a:ext>
              </a:extLst>
            </p:cNvPr>
            <p:cNvSpPr/>
            <p:nvPr/>
          </p:nvSpPr>
          <p:spPr bwMode="auto">
            <a:xfrm>
              <a:off x="2531571" y="1114316"/>
              <a:ext cx="224656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56.3%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01" name="화살표: 오른쪽으로 구부러짐 100">
            <a:extLst>
              <a:ext uri="{FF2B5EF4-FFF2-40B4-BE49-F238E27FC236}">
                <a16:creationId xmlns:a16="http://schemas.microsoft.com/office/drawing/2014/main" id="{4EA12F7D-E8D7-4D4A-8432-842051B2C3B1}"/>
              </a:ext>
            </a:extLst>
          </p:cNvPr>
          <p:cNvSpPr/>
          <p:nvPr/>
        </p:nvSpPr>
        <p:spPr bwMode="auto">
          <a:xfrm rot="11713850">
            <a:off x="1790567" y="945421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D1C9D1-8C5E-41CC-92E4-A1D8562879A2}"/>
              </a:ext>
            </a:extLst>
          </p:cNvPr>
          <p:cNvSpPr/>
          <p:nvPr/>
        </p:nvSpPr>
        <p:spPr>
          <a:xfrm>
            <a:off x="202261" y="3018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578799E-C535-4A48-97E4-37AD5C9CC528}"/>
              </a:ext>
            </a:extLst>
          </p:cNvPr>
          <p:cNvSpPr/>
          <p:nvPr/>
        </p:nvSpPr>
        <p:spPr>
          <a:xfrm>
            <a:off x="-849171" y="46655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후기 사용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CFE359D-3953-4032-9829-7581956862B9}"/>
              </a:ext>
            </a:extLst>
          </p:cNvPr>
          <p:cNvSpPr/>
          <p:nvPr/>
        </p:nvSpPr>
        <p:spPr bwMode="auto">
          <a:xfrm>
            <a:off x="213815" y="2505742"/>
            <a:ext cx="3034344" cy="4235625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EE391C9-F480-4B5B-85CF-EBF2F929BA81}"/>
              </a:ext>
            </a:extLst>
          </p:cNvPr>
          <p:cNvSpPr/>
          <p:nvPr/>
        </p:nvSpPr>
        <p:spPr>
          <a:xfrm>
            <a:off x="175043" y="242362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0472042-E940-4C4C-A3A0-B2169359A424}"/>
              </a:ext>
            </a:extLst>
          </p:cNvPr>
          <p:cNvSpPr/>
          <p:nvPr/>
        </p:nvSpPr>
        <p:spPr bwMode="auto">
          <a:xfrm>
            <a:off x="3360048" y="317241"/>
            <a:ext cx="3034344" cy="6451869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4B64C00-7B6F-4405-9391-EFA0ABB53747}"/>
              </a:ext>
            </a:extLst>
          </p:cNvPr>
          <p:cNvSpPr/>
          <p:nvPr/>
        </p:nvSpPr>
        <p:spPr>
          <a:xfrm>
            <a:off x="3321276" y="23512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B8E5580-E432-4315-A1C6-8DEB196A876F}"/>
              </a:ext>
            </a:extLst>
          </p:cNvPr>
          <p:cNvSpPr/>
          <p:nvPr/>
        </p:nvSpPr>
        <p:spPr>
          <a:xfrm>
            <a:off x="6400149" y="312023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후기 유지</a:t>
            </a:r>
          </a:p>
        </p:txBody>
      </p:sp>
    </p:spTree>
    <p:extLst>
      <p:ext uri="{BB962C8B-B14F-4D97-AF65-F5344CB8AC3E}">
        <p14:creationId xmlns:p14="http://schemas.microsoft.com/office/powerpoint/2010/main" val="934704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837820"/>
              </p:ext>
            </p:extLst>
          </p:nvPr>
        </p:nvGraphicFramePr>
        <p:xfrm>
          <a:off x="8104412" y="211913"/>
          <a:ext cx="1800000" cy="76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롤링되는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합격생 후기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후기 중 일부 학원 후기만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강남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대치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목동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분당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영통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중계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13240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61F6CCA7-6A7C-4157-B075-7918F5DD0C8F}"/>
              </a:ext>
            </a:extLst>
          </p:cNvPr>
          <p:cNvSpPr/>
          <p:nvPr/>
        </p:nvSpPr>
        <p:spPr>
          <a:xfrm>
            <a:off x="213815" y="262866"/>
            <a:ext cx="3012579" cy="647850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5385D0A-DEB5-426F-995C-C66A03B386AF}"/>
              </a:ext>
            </a:extLst>
          </p:cNvPr>
          <p:cNvSpPr/>
          <p:nvPr/>
        </p:nvSpPr>
        <p:spPr>
          <a:xfrm>
            <a:off x="257471" y="4639034"/>
            <a:ext cx="292068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AE972D4-35FE-4C48-B898-3A241BD93BD1}"/>
              </a:ext>
            </a:extLst>
          </p:cNvPr>
          <p:cNvSpPr/>
          <p:nvPr/>
        </p:nvSpPr>
        <p:spPr>
          <a:xfrm>
            <a:off x="100088" y="5654172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“고등학교 친구의 추천으로 알게 되었고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</a:t>
            </a: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부산에서 대입 결과가 가장 좋은 학원이라 선택했습니다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C83006-BB07-46BD-9F4D-E37D8435D6A0}"/>
              </a:ext>
            </a:extLst>
          </p:cNvPr>
          <p:cNvSpPr/>
          <p:nvPr/>
        </p:nvSpPr>
        <p:spPr>
          <a:xfrm>
            <a:off x="86948" y="4719011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센텀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김민재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F8BB8F5-F199-408C-8314-5F817385C257}"/>
              </a:ext>
            </a:extLst>
          </p:cNvPr>
          <p:cNvSpPr/>
          <p:nvPr/>
        </p:nvSpPr>
        <p:spPr>
          <a:xfrm>
            <a:off x="266560" y="6038315"/>
            <a:ext cx="2966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바자관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바로 앞에 담임선생님께서 상주해 계시기 때문에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마음이 좀 불편하거나 공부가 잘 안 될 때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담임선생님과 상담하며 큰 도움을 받았습니다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선생님의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조언뿐만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아니라 전년도 합격 선배들의 이야기를 들으며 안정감을 얻을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1D335FCD-87E5-41DB-B05B-E62A5C0AD87E}"/>
              </a:ext>
            </a:extLst>
          </p:cNvPr>
          <p:cNvGrpSpPr/>
          <p:nvPr/>
        </p:nvGrpSpPr>
        <p:grpSpPr>
          <a:xfrm>
            <a:off x="1092630" y="5112879"/>
            <a:ext cx="1512627" cy="461665"/>
            <a:chOff x="1673192" y="1029594"/>
            <a:chExt cx="1512627" cy="461665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B225ABCD-18C3-4554-9A5F-A9623BA580DD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299.5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282.5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D7ED6B56-EB51-43AC-A8DF-CD4AC014047A}"/>
                </a:ext>
              </a:extLst>
            </p:cNvPr>
            <p:cNvSpPr/>
            <p:nvPr/>
          </p:nvSpPr>
          <p:spPr bwMode="auto">
            <a:xfrm>
              <a:off x="2897819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97.1%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006884D-656F-4457-B860-5066D0C6A5F8}"/>
              </a:ext>
            </a:extLst>
          </p:cNvPr>
          <p:cNvGrpSpPr/>
          <p:nvPr/>
        </p:nvGrpSpPr>
        <p:grpSpPr>
          <a:xfrm>
            <a:off x="274100" y="5166697"/>
            <a:ext cx="856365" cy="351291"/>
            <a:chOff x="7662919" y="3502947"/>
            <a:chExt cx="856365" cy="351291"/>
          </a:xfrm>
          <a:solidFill>
            <a:schemeClr val="bg1"/>
          </a:solidFill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515F095-B80E-4AB1-98E8-6BFA859A7E16}"/>
                </a:ext>
              </a:extLst>
            </p:cNvPr>
            <p:cNvSpPr/>
            <p:nvPr/>
          </p:nvSpPr>
          <p:spPr>
            <a:xfrm>
              <a:off x="7772448" y="3532399"/>
              <a:ext cx="649028" cy="29238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ko-KR" altLang="en-US" sz="700" b="1" spc="-100" dirty="0">
                  <a:solidFill>
                    <a:srgbClr val="AA7A3A"/>
                  </a:solidFill>
                  <a:latin typeface="+mn-ea"/>
                  <a:ea typeface="+mn-ea"/>
                </a:rPr>
                <a:t>전국 수석</a:t>
              </a:r>
              <a:endParaRPr lang="en-US" altLang="ko-KR" sz="700" b="1" spc="-100" dirty="0">
                <a:solidFill>
                  <a:srgbClr val="AA7A3A"/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600" b="1" spc="-100" dirty="0">
                  <a:solidFill>
                    <a:srgbClr val="AA7A3A"/>
                  </a:solidFill>
                  <a:latin typeface="+mn-ea"/>
                  <a:ea typeface="+mn-ea"/>
                </a:rPr>
                <a:t>(</a:t>
              </a:r>
              <a:r>
                <a:rPr lang="ko-KR" altLang="en-US" sz="600" b="1" spc="-100" dirty="0">
                  <a:solidFill>
                    <a:srgbClr val="AA7A3A"/>
                  </a:solidFill>
                  <a:latin typeface="+mn-ea"/>
                  <a:ea typeface="+mn-ea"/>
                </a:rPr>
                <a:t>자연계 백분위</a:t>
              </a:r>
              <a:r>
                <a:rPr lang="en-US" altLang="ko-KR" sz="600" b="1" spc="-100" dirty="0">
                  <a:solidFill>
                    <a:srgbClr val="AA7A3A"/>
                  </a:solidFill>
                  <a:latin typeface="+mn-ea"/>
                  <a:ea typeface="+mn-ea"/>
                </a:rPr>
                <a:t>)</a:t>
              </a:r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DD251C48-0DF5-4F47-BC79-4D6757FCE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3393"/>
            <a:stretch/>
          </p:blipFill>
          <p:spPr>
            <a:xfrm>
              <a:off x="8320086" y="3502947"/>
              <a:ext cx="199198" cy="351291"/>
            </a:xfrm>
            <a:prstGeom prst="rect">
              <a:avLst/>
            </a:prstGeom>
            <a:grpFill/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154D1D36-0A84-43D2-A998-C9DB5BC09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BFFFB"/>
                </a:clrFrom>
                <a:clrTo>
                  <a:srgbClr val="FBFFFB">
                    <a:alpha val="0"/>
                  </a:srgbClr>
                </a:clrTo>
              </a:clrChange>
            </a:blip>
            <a:srcRect r="70780"/>
            <a:stretch/>
          </p:blipFill>
          <p:spPr>
            <a:xfrm>
              <a:off x="7662919" y="3502947"/>
              <a:ext cx="218752" cy="351291"/>
            </a:xfrm>
            <a:prstGeom prst="rect">
              <a:avLst/>
            </a:prstGeom>
            <a:grpFill/>
          </p:spPr>
        </p:pic>
      </p:grpSp>
      <p:sp>
        <p:nvSpPr>
          <p:cNvPr id="106" name="화살표: 오른쪽으로 구부러짐 105">
            <a:extLst>
              <a:ext uri="{FF2B5EF4-FFF2-40B4-BE49-F238E27FC236}">
                <a16:creationId xmlns:a16="http://schemas.microsoft.com/office/drawing/2014/main" id="{E77AED3A-D1A3-44A1-9471-94E1535217CD}"/>
              </a:ext>
            </a:extLst>
          </p:cNvPr>
          <p:cNvSpPr/>
          <p:nvPr/>
        </p:nvSpPr>
        <p:spPr bwMode="auto">
          <a:xfrm rot="11713850">
            <a:off x="2065072" y="5164256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9D72CA-B9B1-49F8-AF2F-E0A7F8710528}"/>
              </a:ext>
            </a:extLst>
          </p:cNvPr>
          <p:cNvSpPr/>
          <p:nvPr/>
        </p:nvSpPr>
        <p:spPr>
          <a:xfrm>
            <a:off x="265010" y="2473573"/>
            <a:ext cx="2923485" cy="21191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EDF5C39-A196-432C-8114-18823622464C}"/>
              </a:ext>
            </a:extLst>
          </p:cNvPr>
          <p:cNvSpPr/>
          <p:nvPr/>
        </p:nvSpPr>
        <p:spPr>
          <a:xfrm>
            <a:off x="60926" y="3487563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러셀은 정해진 의무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자습시간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외에도 아침에 일찍 등원하거나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심야자습을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할 수 있어서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러셀학원을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선택했습니다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D2ED792-E764-4FA9-9804-800F13113280}"/>
              </a:ext>
            </a:extLst>
          </p:cNvPr>
          <p:cNvSpPr/>
          <p:nvPr/>
        </p:nvSpPr>
        <p:spPr>
          <a:xfrm>
            <a:off x="92151" y="2553550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원광대학교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한의예과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중계 민지우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FB63CEF-90AC-4F78-B5B6-9CD38210302F}"/>
              </a:ext>
            </a:extLst>
          </p:cNvPr>
          <p:cNvSpPr/>
          <p:nvPr/>
        </p:nvSpPr>
        <p:spPr>
          <a:xfrm>
            <a:off x="274100" y="3872854"/>
            <a:ext cx="28423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수능처럼 하루 종일 모의고사를 볼 수 있는 기회가 많지 않은데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러셀은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메대프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뿐만 아니라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퀄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모의고사 등으로 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1, 2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주에 한 번씩 그런 기회를 마련해 주어서 좋았습니다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 제가 속했던 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HS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반의 장학 제도 조건 덕분에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수험생활이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지칠 때 다시금 의욕을 되찾았습니다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266FF72-1E31-4A07-82C6-C51BE7021FAB}"/>
              </a:ext>
            </a:extLst>
          </p:cNvPr>
          <p:cNvGrpSpPr/>
          <p:nvPr/>
        </p:nvGrpSpPr>
        <p:grpSpPr>
          <a:xfrm>
            <a:off x="1097833" y="2947418"/>
            <a:ext cx="1440619" cy="461665"/>
            <a:chOff x="1673192" y="1029594"/>
            <a:chExt cx="1440619" cy="461665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01048F0-75D9-4F18-94AD-CEA0FFA4C10F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291.5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280.5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D291D788-D9C9-4D70-A63E-54EF8CAC120A}"/>
                </a:ext>
              </a:extLst>
            </p:cNvPr>
            <p:cNvSpPr/>
            <p:nvPr/>
          </p:nvSpPr>
          <p:spPr bwMode="auto">
            <a:xfrm>
              <a:off x="2825811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56.4%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58" name="화살표: 오른쪽으로 구부러짐 57">
            <a:extLst>
              <a:ext uri="{FF2B5EF4-FFF2-40B4-BE49-F238E27FC236}">
                <a16:creationId xmlns:a16="http://schemas.microsoft.com/office/drawing/2014/main" id="{2196F6AF-7DBE-4279-822E-1BD9732F2AD6}"/>
              </a:ext>
            </a:extLst>
          </p:cNvPr>
          <p:cNvSpPr/>
          <p:nvPr/>
        </p:nvSpPr>
        <p:spPr bwMode="auto">
          <a:xfrm rot="11713850">
            <a:off x="2000679" y="3009977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A0F4BC-84E0-4ABA-A5D5-ACB9D537D3BC}"/>
              </a:ext>
            </a:extLst>
          </p:cNvPr>
          <p:cNvSpPr/>
          <p:nvPr/>
        </p:nvSpPr>
        <p:spPr>
          <a:xfrm>
            <a:off x="265011" y="378825"/>
            <a:ext cx="2923484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E5493E4-AA9A-4892-8601-BAF68FA8C4B8}"/>
              </a:ext>
            </a:extLst>
          </p:cNvPr>
          <p:cNvSpPr/>
          <p:nvPr/>
        </p:nvSpPr>
        <p:spPr>
          <a:xfrm>
            <a:off x="105290" y="1393963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의지가 약한 편이라 학습 관리를 철저히 해주는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러셀학원을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등록하였습니다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871F266-0EAD-47E0-84B7-79C6D9B39A1A}"/>
              </a:ext>
            </a:extLst>
          </p:cNvPr>
          <p:cNvSpPr/>
          <p:nvPr/>
        </p:nvSpPr>
        <p:spPr>
          <a:xfrm>
            <a:off x="92150" y="458802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이화여자대학교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약학과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영통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김채연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D257CFA-A31A-4903-9268-35F800D8F963}"/>
              </a:ext>
            </a:extLst>
          </p:cNvPr>
          <p:cNvSpPr/>
          <p:nvPr/>
        </p:nvSpPr>
        <p:spPr>
          <a:xfrm>
            <a:off x="274100" y="1778106"/>
            <a:ext cx="29234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러셀의 장점은 학생들이 공부를 잘할 수 있도록 관리를 잘해준다는 것입니다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늘어지지 않고 표준 시간표대로 규칙적으로 공부할 수 있었던 점이 좋았고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선생님들께서 바자관 안을 계속 점검하면서 공부에 방해되는 요소들을 해결해 주셔서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3AAA7BF-D251-4419-AA47-B356F2F5BB90}"/>
              </a:ext>
            </a:extLst>
          </p:cNvPr>
          <p:cNvGrpSpPr/>
          <p:nvPr/>
        </p:nvGrpSpPr>
        <p:grpSpPr>
          <a:xfrm>
            <a:off x="1097832" y="852670"/>
            <a:ext cx="1411874" cy="461665"/>
            <a:chOff x="1673192" y="1029594"/>
            <a:chExt cx="1411874" cy="461665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16A8822-5DBC-4AE1-BDAD-97151F788687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292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281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7BCABD34-1586-4B98-8AD3-80750A776B70}"/>
                </a:ext>
              </a:extLst>
            </p:cNvPr>
            <p:cNvSpPr/>
            <p:nvPr/>
          </p:nvSpPr>
          <p:spPr bwMode="auto">
            <a:xfrm>
              <a:off x="279706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57.9%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76" name="화살표: 오른쪽으로 구부러짐 75">
            <a:extLst>
              <a:ext uri="{FF2B5EF4-FFF2-40B4-BE49-F238E27FC236}">
                <a16:creationId xmlns:a16="http://schemas.microsoft.com/office/drawing/2014/main" id="{BC2DAE27-AAAC-4D18-9B04-FD243C85E0C4}"/>
              </a:ext>
            </a:extLst>
          </p:cNvPr>
          <p:cNvSpPr/>
          <p:nvPr/>
        </p:nvSpPr>
        <p:spPr bwMode="auto">
          <a:xfrm rot="11713850">
            <a:off x="1985016" y="936139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D9AA237-CCF9-4C1B-A05E-BF375713486A}"/>
              </a:ext>
            </a:extLst>
          </p:cNvPr>
          <p:cNvSpPr/>
          <p:nvPr/>
        </p:nvSpPr>
        <p:spPr bwMode="auto">
          <a:xfrm>
            <a:off x="214077" y="317241"/>
            <a:ext cx="3034344" cy="6451869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89C0147-24D7-47AE-9550-E277EAED3D11}"/>
              </a:ext>
            </a:extLst>
          </p:cNvPr>
          <p:cNvSpPr/>
          <p:nvPr/>
        </p:nvSpPr>
        <p:spPr>
          <a:xfrm>
            <a:off x="175305" y="23512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B212D74-72C5-47D0-8648-665C734F7551}"/>
              </a:ext>
            </a:extLst>
          </p:cNvPr>
          <p:cNvSpPr/>
          <p:nvPr/>
        </p:nvSpPr>
        <p:spPr>
          <a:xfrm>
            <a:off x="3254178" y="312023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후기 유지</a:t>
            </a:r>
          </a:p>
        </p:txBody>
      </p:sp>
    </p:spTree>
    <p:extLst>
      <p:ext uri="{BB962C8B-B14F-4D97-AF65-F5344CB8AC3E}">
        <p14:creationId xmlns:p14="http://schemas.microsoft.com/office/powerpoint/2010/main" val="7631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544452"/>
              </p:ext>
            </p:extLst>
          </p:nvPr>
        </p:nvGraphicFramePr>
        <p:xfrm>
          <a:off x="8131317" y="211913"/>
          <a:ext cx="1800000" cy="1717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페이지와 상이한 부분만 작성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: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https://russelpc.megastudy.net/russel/campus_common/russel_danka/russel_danka_new.asp?idx=1485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개강일 및 접수방법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927921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EF5C9BBD-AFAC-49B1-BC14-38F2A1051493}"/>
              </a:ext>
            </a:extLst>
          </p:cNvPr>
          <p:cNvSpPr txBox="1"/>
          <p:nvPr/>
        </p:nvSpPr>
        <p:spPr>
          <a:xfrm>
            <a:off x="149429" y="1444282"/>
            <a:ext cx="79200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spc="-150" dirty="0" err="1">
                <a:latin typeface="+mn-ea"/>
                <a:ea typeface="+mn-ea"/>
              </a:rPr>
              <a:t>바른공부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자습전용관</a:t>
            </a:r>
            <a:endParaRPr lang="en-US" altLang="ko-KR" sz="3000" b="1" spc="-150" dirty="0">
              <a:latin typeface="+mn-ea"/>
              <a:ea typeface="+mn-ea"/>
            </a:endParaRPr>
          </a:p>
          <a:p>
            <a:pPr algn="ctr"/>
            <a:r>
              <a:rPr lang="en-US" altLang="ko-KR" sz="4400" b="1" spc="-150" dirty="0">
                <a:latin typeface="+mn-ea"/>
                <a:ea typeface="+mn-ea"/>
              </a:rPr>
              <a:t>N</a:t>
            </a:r>
            <a:r>
              <a:rPr lang="ko-KR" altLang="en-US" sz="4400" b="1" spc="-150" dirty="0">
                <a:latin typeface="+mn-ea"/>
                <a:ea typeface="+mn-ea"/>
              </a:rPr>
              <a:t>수 </a:t>
            </a:r>
            <a:r>
              <a:rPr lang="ko-KR" altLang="en-US" sz="4400" b="1" spc="-150" dirty="0" err="1">
                <a:latin typeface="+mn-ea"/>
                <a:ea typeface="+mn-ea"/>
              </a:rPr>
              <a:t>정규반</a:t>
            </a:r>
            <a:endParaRPr lang="ko-KR" altLang="en-US" sz="4400" b="1" spc="-150" dirty="0">
              <a:latin typeface="+mn-ea"/>
              <a:ea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4A6B75-3FE2-47C4-93F7-022BFB868744}"/>
              </a:ext>
            </a:extLst>
          </p:cNvPr>
          <p:cNvSpPr txBox="1"/>
          <p:nvPr/>
        </p:nvSpPr>
        <p:spPr>
          <a:xfrm>
            <a:off x="149430" y="2808656"/>
            <a:ext cx="7840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ea typeface="+mn-ea"/>
              </a:rPr>
              <a:t>최상위권이 집결하는 러셀 평촌에서 경쟁하는 것이</a:t>
            </a:r>
            <a:endParaRPr lang="en-US" altLang="ko-KR" sz="1400" spc="-150" dirty="0">
              <a:latin typeface="+mn-ea"/>
              <a:ea typeface="+mn-ea"/>
            </a:endParaRPr>
          </a:p>
          <a:p>
            <a:pPr algn="ctr"/>
            <a:r>
              <a:rPr lang="ko-KR" altLang="en-US" sz="1400" spc="-150" dirty="0">
                <a:latin typeface="+mn-ea"/>
                <a:ea typeface="+mn-ea"/>
              </a:rPr>
              <a:t>대입성공의 경쟁력입니다</a:t>
            </a:r>
            <a:r>
              <a:rPr lang="en-US" altLang="ko-KR" sz="14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8A0372-2F5F-4F5C-B861-107DF6839D18}"/>
              </a:ext>
            </a:extLst>
          </p:cNvPr>
          <p:cNvSpPr txBox="1"/>
          <p:nvPr/>
        </p:nvSpPr>
        <p:spPr>
          <a:xfrm>
            <a:off x="149428" y="1009329"/>
            <a:ext cx="791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atin typeface="+mn-ea"/>
                <a:ea typeface="+mn-ea"/>
              </a:rPr>
              <a:t>단과 수업과 </a:t>
            </a:r>
            <a:r>
              <a:rPr lang="ko-KR" altLang="en-US" sz="1400" spc="-150" dirty="0" err="1">
                <a:latin typeface="+mn-ea"/>
                <a:ea typeface="+mn-ea"/>
              </a:rPr>
              <a:t>의무자습을</a:t>
            </a:r>
            <a:r>
              <a:rPr lang="ko-KR" altLang="en-US" sz="1400" spc="-150" dirty="0">
                <a:latin typeface="+mn-ea"/>
                <a:ea typeface="+mn-ea"/>
              </a:rPr>
              <a:t> 한방에</a:t>
            </a:r>
            <a:r>
              <a:rPr lang="en-US" altLang="ko-KR" sz="1400" spc="-150" dirty="0">
                <a:latin typeface="+mn-ea"/>
                <a:ea typeface="+mn-ea"/>
              </a:rPr>
              <a:t>!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C6E90C90-45E1-4D8C-ADD0-7FBFEE40B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185078"/>
              </p:ext>
            </p:extLst>
          </p:nvPr>
        </p:nvGraphicFramePr>
        <p:xfrm>
          <a:off x="57150" y="4152118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평촌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모집요강 및 지원혜택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평촌</a:t>
                      </a:r>
                      <a:endParaRPr lang="en-US" altLang="ko-KR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BB0D29-29E0-45FD-8FB2-EE19423FD02D}"/>
              </a:ext>
            </a:extLst>
          </p:cNvPr>
          <p:cNvSpPr/>
          <p:nvPr/>
        </p:nvSpPr>
        <p:spPr bwMode="auto">
          <a:xfrm>
            <a:off x="6626468" y="549275"/>
            <a:ext cx="1352094" cy="241370"/>
          </a:xfrm>
          <a:prstGeom prst="rect">
            <a:avLst/>
          </a:prstGeom>
          <a:solidFill>
            <a:schemeClr val="tx1">
              <a:lumMod val="65000"/>
              <a:lumOff val="35000"/>
              <a:alpha val="9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</a:t>
            </a: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 대비 단과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6D5F5D-F054-4479-9DFB-BDD06FC450E8}"/>
              </a:ext>
            </a:extLst>
          </p:cNvPr>
          <p:cNvSpPr/>
          <p:nvPr/>
        </p:nvSpPr>
        <p:spPr bwMode="auto">
          <a:xfrm>
            <a:off x="6626468" y="782740"/>
            <a:ext cx="1351212" cy="57606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수능까지 체계적인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과목별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수준별 맞춤 단과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정규∙특강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단과 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b="1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24A2C9D-E667-48DD-93AD-1263578C3888}"/>
              </a:ext>
            </a:extLst>
          </p:cNvPr>
          <p:cNvSpPr/>
          <p:nvPr/>
        </p:nvSpPr>
        <p:spPr bwMode="auto">
          <a:xfrm>
            <a:off x="6626468" y="1354240"/>
            <a:ext cx="1351212" cy="57606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수생을 위한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평일 </a:t>
            </a:r>
            <a:r>
              <a:rPr lang="ko-KR" altLang="en-US" spc="-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오전∙오후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단과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AM 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b="1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02F18D7-1B2B-4E82-8359-5C049720EA84}"/>
              </a:ext>
            </a:extLst>
          </p:cNvPr>
          <p:cNvGrpSpPr/>
          <p:nvPr/>
        </p:nvGrpSpPr>
        <p:grpSpPr>
          <a:xfrm>
            <a:off x="2160770" y="3501883"/>
            <a:ext cx="3483778" cy="288032"/>
            <a:chOff x="1272428" y="3501883"/>
            <a:chExt cx="3483778" cy="288032"/>
          </a:xfrm>
        </p:grpSpPr>
        <p:sp>
          <p:nvSpPr>
            <p:cNvPr id="43" name="모서리가 둥근 직사각형 31">
              <a:extLst>
                <a:ext uri="{FF2B5EF4-FFF2-40B4-BE49-F238E27FC236}">
                  <a16:creationId xmlns:a16="http://schemas.microsoft.com/office/drawing/2014/main" id="{76899AF1-870B-434C-A258-8EBBC900D817}"/>
                </a:ext>
              </a:extLst>
            </p:cNvPr>
            <p:cNvSpPr/>
            <p:nvPr/>
          </p:nvSpPr>
          <p:spPr bwMode="auto">
            <a:xfrm>
              <a:off x="3278025" y="3501883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+mn-ea"/>
                  <a:ea typeface="+mn-ea"/>
                </a:rPr>
                <a:t>접수 방법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AC26E8-2C5A-41B3-B51A-25112FF27772}"/>
                </a:ext>
              </a:extLst>
            </p:cNvPr>
            <p:cNvSpPr txBox="1"/>
            <p:nvPr/>
          </p:nvSpPr>
          <p:spPr>
            <a:xfrm>
              <a:off x="3997665" y="3501883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2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현장 접수</a:t>
              </a:r>
            </a:p>
          </p:txBody>
        </p:sp>
        <p:sp>
          <p:nvSpPr>
            <p:cNvPr id="48" name="모서리가 둥근 직사각형 26">
              <a:extLst>
                <a:ext uri="{FF2B5EF4-FFF2-40B4-BE49-F238E27FC236}">
                  <a16:creationId xmlns:a16="http://schemas.microsoft.com/office/drawing/2014/main" id="{DA87BF23-1AB1-400A-8F78-9B42CFE32BB1}"/>
                </a:ext>
              </a:extLst>
            </p:cNvPr>
            <p:cNvSpPr/>
            <p:nvPr/>
          </p:nvSpPr>
          <p:spPr bwMode="auto">
            <a:xfrm>
              <a:off x="1272428" y="3501883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+mn-ea"/>
                  <a:ea typeface="+mn-ea"/>
                </a:rPr>
                <a:t>개강일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07E744-52A6-4FCF-88EB-3FC29827F700}"/>
                </a:ext>
              </a:extLst>
            </p:cNvPr>
            <p:cNvSpPr txBox="1"/>
            <p:nvPr/>
          </p:nvSpPr>
          <p:spPr>
            <a:xfrm>
              <a:off x="1979272" y="3501883"/>
              <a:ext cx="1298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-150" dirty="0">
                  <a:latin typeface="+mn-ea"/>
                  <a:ea typeface="+mn-ea"/>
                </a:rPr>
                <a:t>2</a:t>
              </a:r>
              <a:r>
                <a:rPr lang="ko-KR" altLang="en-US" sz="1200" spc="-150" dirty="0">
                  <a:latin typeface="+mn-ea"/>
                  <a:ea typeface="+mn-ea"/>
                </a:rPr>
                <a:t>월 중순 순차</a:t>
              </a:r>
              <a:r>
                <a:rPr lang="en-US" altLang="ko-KR" sz="1200" spc="-150" dirty="0">
                  <a:latin typeface="+mn-ea"/>
                  <a:ea typeface="+mn-ea"/>
                </a:rPr>
                <a:t> </a:t>
              </a:r>
              <a:r>
                <a:rPr lang="ko-KR" altLang="en-US" sz="1200" spc="-150" dirty="0">
                  <a:latin typeface="+mn-ea"/>
                  <a:ea typeface="+mn-ea"/>
                </a:rPr>
                <a:t>개강</a:t>
              </a: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09229C6-B25E-4D61-9EF0-4211D2E59553}"/>
              </a:ext>
            </a:extLst>
          </p:cNvPr>
          <p:cNvSpPr/>
          <p:nvPr/>
        </p:nvSpPr>
        <p:spPr>
          <a:xfrm>
            <a:off x="6545922" y="6972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FF74F8-BE05-4449-8139-B38AFC377934}"/>
              </a:ext>
            </a:extLst>
          </p:cNvPr>
          <p:cNvSpPr/>
          <p:nvPr/>
        </p:nvSpPr>
        <p:spPr>
          <a:xfrm>
            <a:off x="6545922" y="136744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FDE43BA-2606-4A2E-A62D-99E3834A37AD}"/>
              </a:ext>
            </a:extLst>
          </p:cNvPr>
          <p:cNvSpPr/>
          <p:nvPr/>
        </p:nvSpPr>
        <p:spPr bwMode="auto">
          <a:xfrm>
            <a:off x="1578158" y="1476746"/>
            <a:ext cx="72000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20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2C59BB2-22DF-421E-BA6B-4ADE7CA16A49}"/>
              </a:ext>
            </a:extLst>
          </p:cNvPr>
          <p:cNvSpPr/>
          <p:nvPr/>
        </p:nvSpPr>
        <p:spPr bwMode="auto">
          <a:xfrm>
            <a:off x="3800873" y="2798969"/>
            <a:ext cx="704016" cy="29657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58950DB-3A67-4AFF-B5AD-A96011361586}"/>
              </a:ext>
            </a:extLst>
          </p:cNvPr>
          <p:cNvSpPr/>
          <p:nvPr/>
        </p:nvSpPr>
        <p:spPr>
          <a:xfrm>
            <a:off x="3762100" y="271685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43A3CF-0559-4C5A-89CA-BD081580217D}"/>
              </a:ext>
            </a:extLst>
          </p:cNvPr>
          <p:cNvSpPr/>
          <p:nvPr/>
        </p:nvSpPr>
        <p:spPr bwMode="auto">
          <a:xfrm>
            <a:off x="2109513" y="3465143"/>
            <a:ext cx="3826432" cy="38540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E85447-E3FC-41C8-968A-BB2F26236E18}"/>
              </a:ext>
            </a:extLst>
          </p:cNvPr>
          <p:cNvSpPr/>
          <p:nvPr/>
        </p:nvSpPr>
        <p:spPr>
          <a:xfrm>
            <a:off x="2070740" y="338302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10AFFA-39C0-4AC4-B15E-C20EF839F7BE}"/>
              </a:ext>
            </a:extLst>
          </p:cNvPr>
          <p:cNvSpPr/>
          <p:nvPr/>
        </p:nvSpPr>
        <p:spPr bwMode="auto">
          <a:xfrm>
            <a:off x="560512" y="4365104"/>
            <a:ext cx="513279" cy="22367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826CE5-147C-4F19-85C0-7BC6BAADED88}"/>
              </a:ext>
            </a:extLst>
          </p:cNvPr>
          <p:cNvSpPr/>
          <p:nvPr/>
        </p:nvSpPr>
        <p:spPr>
          <a:xfrm>
            <a:off x="521739" y="428298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F98C9A-0FA2-4CD0-A599-1818A38E7BAA}"/>
              </a:ext>
            </a:extLst>
          </p:cNvPr>
          <p:cNvSpPr/>
          <p:nvPr/>
        </p:nvSpPr>
        <p:spPr bwMode="auto">
          <a:xfrm>
            <a:off x="4141200" y="4356984"/>
            <a:ext cx="513279" cy="22367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0B06FF-8E48-4864-8FAD-A547CB5A582F}"/>
              </a:ext>
            </a:extLst>
          </p:cNvPr>
          <p:cNvSpPr/>
          <p:nvPr/>
        </p:nvSpPr>
        <p:spPr>
          <a:xfrm>
            <a:off x="4102427" y="427486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803309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52BF9-71C8-4B10-A484-167919BB8314}"/>
              </a:ext>
            </a:extLst>
          </p:cNvPr>
          <p:cNvSpPr txBox="1"/>
          <p:nvPr/>
        </p:nvSpPr>
        <p:spPr>
          <a:xfrm>
            <a:off x="45171" y="1236293"/>
            <a:ext cx="33840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러셀 평촌에서 최상위권 대입성공이 가능한 이유</a:t>
            </a:r>
            <a:r>
              <a:rPr lang="en-US" altLang="ko-KR" sz="11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러셀 평촌만의 </a:t>
            </a:r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수능에 최적화된 시스템</a:t>
            </a:r>
            <a:r>
              <a:rPr lang="ko-KR" altLang="en-US" sz="1100" b="1" spc="-100" dirty="0">
                <a:latin typeface="+mn-ea"/>
                <a:ea typeface="+mn-ea"/>
              </a:rPr>
              <a:t>이었습니다</a:t>
            </a:r>
            <a:r>
              <a:rPr lang="en-US" altLang="ko-KR" sz="11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AB394A-1C7E-45D2-AC11-A627BDF3E748}"/>
              </a:ext>
            </a:extLst>
          </p:cNvPr>
          <p:cNvSpPr txBox="1"/>
          <p:nvPr/>
        </p:nvSpPr>
        <p:spPr>
          <a:xfrm>
            <a:off x="390336" y="2397767"/>
            <a:ext cx="1167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면학분위기로 소문난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B5A7ED-1D75-4B2E-BBB5-194C28B91ACD}"/>
              </a:ext>
            </a:extLst>
          </p:cNvPr>
          <p:cNvSpPr txBox="1"/>
          <p:nvPr/>
        </p:nvSpPr>
        <p:spPr>
          <a:xfrm>
            <a:off x="344488" y="1700808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1674A1-68CC-4DED-88BC-CFDB7E00CF82}"/>
              </a:ext>
            </a:extLst>
          </p:cNvPr>
          <p:cNvSpPr txBox="1"/>
          <p:nvPr/>
        </p:nvSpPr>
        <p:spPr>
          <a:xfrm>
            <a:off x="1542581" y="2423308"/>
            <a:ext cx="157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 err="1">
                <a:latin typeface="+mn-ea"/>
                <a:ea typeface="+mn-ea"/>
              </a:rPr>
              <a:t>메가스터디</a:t>
            </a:r>
            <a:r>
              <a:rPr lang="ko-KR" altLang="en-US" b="1" spc="-100" dirty="0">
                <a:latin typeface="+mn-ea"/>
                <a:ea typeface="+mn-ea"/>
              </a:rPr>
              <a:t> </a:t>
            </a:r>
            <a:r>
              <a:rPr lang="ko-KR" altLang="en-US" b="1" spc="-100" dirty="0" err="1">
                <a:latin typeface="+mn-ea"/>
                <a:ea typeface="+mn-ea"/>
              </a:rPr>
              <a:t>온∙오프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수능 전문 강사진의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A55EA6-C65D-4CAF-9A73-F7F5C2AC227A}"/>
              </a:ext>
            </a:extLst>
          </p:cNvPr>
          <p:cNvSpPr txBox="1"/>
          <p:nvPr/>
        </p:nvSpPr>
        <p:spPr>
          <a:xfrm>
            <a:off x="1607923" y="173139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516948-5331-4C80-AD1B-1D4D073C7D06}"/>
              </a:ext>
            </a:extLst>
          </p:cNvPr>
          <p:cNvSpPr txBox="1"/>
          <p:nvPr/>
        </p:nvSpPr>
        <p:spPr>
          <a:xfrm>
            <a:off x="273113" y="3690848"/>
            <a:ext cx="1080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최상위권 전문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입시 담임선생님의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8D2A8C-A85F-4890-BDA9-4FE4F6094AF8}"/>
              </a:ext>
            </a:extLst>
          </p:cNvPr>
          <p:cNvSpPr txBox="1"/>
          <p:nvPr/>
        </p:nvSpPr>
        <p:spPr>
          <a:xfrm>
            <a:off x="213815" y="2949685"/>
            <a:ext cx="56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FBCCEA-A5F3-445F-AFE8-9B6505100546}"/>
              </a:ext>
            </a:extLst>
          </p:cNvPr>
          <p:cNvSpPr txBox="1"/>
          <p:nvPr/>
        </p:nvSpPr>
        <p:spPr>
          <a:xfrm>
            <a:off x="1125244" y="3760841"/>
            <a:ext cx="122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학습 의욕을 높여주는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장학 제도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F48973-19AA-4EAA-82EB-D77643BE017F}"/>
              </a:ext>
            </a:extLst>
          </p:cNvPr>
          <p:cNvSpPr txBox="1"/>
          <p:nvPr/>
        </p:nvSpPr>
        <p:spPr>
          <a:xfrm>
            <a:off x="1178448" y="294968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A718AF-6016-452E-980C-F3073EC9095C}"/>
              </a:ext>
            </a:extLst>
          </p:cNvPr>
          <p:cNvSpPr txBox="1"/>
          <p:nvPr/>
        </p:nvSpPr>
        <p:spPr>
          <a:xfrm>
            <a:off x="1985699" y="3710975"/>
            <a:ext cx="144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최상위권 대학에 합격한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선배들이 학습한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F3BA3B-22E0-425A-9461-9A5E9638D6E0}"/>
              </a:ext>
            </a:extLst>
          </p:cNvPr>
          <p:cNvSpPr txBox="1"/>
          <p:nvPr/>
        </p:nvSpPr>
        <p:spPr>
          <a:xfrm>
            <a:off x="2121584" y="294968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E531B4D-DF40-405C-98D8-91B478EF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935975"/>
              </p:ext>
            </p:extLst>
          </p:nvPr>
        </p:nvGraphicFramePr>
        <p:xfrm>
          <a:off x="8104412" y="211913"/>
          <a:ext cx="1800000" cy="1645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851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자동 롤링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내용 다음 페이지 참고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736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평촌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https://mrusselpc.megastudy.net/intro/2024/first/index.asp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561476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2CCF29-1255-4D01-BA55-CBC0E120F111}"/>
              </a:ext>
            </a:extLst>
          </p:cNvPr>
          <p:cNvSpPr/>
          <p:nvPr/>
        </p:nvSpPr>
        <p:spPr>
          <a:xfrm>
            <a:off x="213815" y="620686"/>
            <a:ext cx="3012579" cy="381642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Fill">
            <a:extLst>
              <a:ext uri="{FF2B5EF4-FFF2-40B4-BE49-F238E27FC236}">
                <a16:creationId xmlns:a16="http://schemas.microsoft.com/office/drawing/2014/main" id="{DA91DEAF-DBE9-4A09-ABB9-0AE9386B7EBA}"/>
              </a:ext>
            </a:extLst>
          </p:cNvPr>
          <p:cNvSpPr>
            <a:spLocks/>
          </p:cNvSpPr>
          <p:nvPr/>
        </p:nvSpPr>
        <p:spPr bwMode="auto">
          <a:xfrm rot="5400000">
            <a:off x="1627179" y="343682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BABA596-FB76-499D-B440-23848A88CD87}"/>
              </a:ext>
            </a:extLst>
          </p:cNvPr>
          <p:cNvGrpSpPr/>
          <p:nvPr/>
        </p:nvGrpSpPr>
        <p:grpSpPr>
          <a:xfrm>
            <a:off x="241254" y="683495"/>
            <a:ext cx="2957766" cy="490075"/>
            <a:chOff x="303685" y="4804535"/>
            <a:chExt cx="7560000" cy="49007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996DA5F-1625-4CCD-ACAA-3FC2E11CA389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평촌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9181B4-95ED-4A5F-91EA-0C266FBE7FBF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2DAF35-0EAA-4416-A8D5-CB1870F17815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평촌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8FBD887C-2B5C-4808-87AD-698D29560442}"/>
              </a:ext>
            </a:extLst>
          </p:cNvPr>
          <p:cNvSpPr/>
          <p:nvPr/>
        </p:nvSpPr>
        <p:spPr bwMode="auto">
          <a:xfrm>
            <a:off x="715917" y="1867962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1BA1557-6B61-4C3C-B3D8-367CD91E722A}"/>
              </a:ext>
            </a:extLst>
          </p:cNvPr>
          <p:cNvSpPr/>
          <p:nvPr/>
        </p:nvSpPr>
        <p:spPr bwMode="auto">
          <a:xfrm>
            <a:off x="2064167" y="1890075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846575A-5626-4D25-8A55-6264678D9E04}"/>
              </a:ext>
            </a:extLst>
          </p:cNvPr>
          <p:cNvSpPr/>
          <p:nvPr/>
        </p:nvSpPr>
        <p:spPr bwMode="auto">
          <a:xfrm>
            <a:off x="528201" y="3188134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B2BDA6D-251F-46EB-9766-669D3DF5F72D}"/>
              </a:ext>
            </a:extLst>
          </p:cNvPr>
          <p:cNvSpPr/>
          <p:nvPr/>
        </p:nvSpPr>
        <p:spPr bwMode="auto">
          <a:xfrm>
            <a:off x="1439815" y="3188975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872BEAB-8545-4F7B-9321-99D5F8E3C68F}"/>
              </a:ext>
            </a:extLst>
          </p:cNvPr>
          <p:cNvSpPr/>
          <p:nvPr/>
        </p:nvSpPr>
        <p:spPr bwMode="auto">
          <a:xfrm>
            <a:off x="2462663" y="3188134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CFFA83-1CB0-4E35-A06C-6BFC2566C238}"/>
              </a:ext>
            </a:extLst>
          </p:cNvPr>
          <p:cNvSpPr txBox="1"/>
          <p:nvPr/>
        </p:nvSpPr>
        <p:spPr>
          <a:xfrm>
            <a:off x="3340783" y="1049161"/>
            <a:ext cx="3012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7B5BCE-97AC-4C8C-B324-D53283FA5E55}"/>
              </a:ext>
            </a:extLst>
          </p:cNvPr>
          <p:cNvSpPr/>
          <p:nvPr/>
        </p:nvSpPr>
        <p:spPr>
          <a:xfrm>
            <a:off x="3368157" y="620651"/>
            <a:ext cx="3012579" cy="403248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09B1778-2234-4725-ACCF-060C0A983F80}"/>
              </a:ext>
            </a:extLst>
          </p:cNvPr>
          <p:cNvSpPr/>
          <p:nvPr/>
        </p:nvSpPr>
        <p:spPr>
          <a:xfrm>
            <a:off x="3524475" y="1889631"/>
            <a:ext cx="2720489" cy="24247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921ADD-47DE-4C91-BD27-8F9353356F64}"/>
              </a:ext>
            </a:extLst>
          </p:cNvPr>
          <p:cNvSpPr txBox="1"/>
          <p:nvPr/>
        </p:nvSpPr>
        <p:spPr>
          <a:xfrm>
            <a:off x="3816526" y="1917766"/>
            <a:ext cx="2081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00" dirty="0">
                <a:solidFill>
                  <a:srgbClr val="0000FF"/>
                </a:solidFill>
                <a:latin typeface="+mn-ea"/>
                <a:ea typeface="+mn-ea"/>
              </a:rPr>
              <a:t>집단적인 면학분위기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4C7496-2240-42B3-8D2E-AFE3F50E5861}"/>
              </a:ext>
            </a:extLst>
          </p:cNvPr>
          <p:cNvSpPr txBox="1"/>
          <p:nvPr/>
        </p:nvSpPr>
        <p:spPr>
          <a:xfrm>
            <a:off x="3486828" y="2294433"/>
            <a:ext cx="2720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개인의  </a:t>
            </a:r>
            <a:r>
              <a:rPr lang="ko-KR" altLang="en-US" b="1" spc="-150" dirty="0">
                <a:latin typeface="+mn-ea"/>
                <a:ea typeface="+mn-ea"/>
              </a:rPr>
              <a:t>학습에는 자율성</a:t>
            </a:r>
            <a:r>
              <a:rPr lang="ko-KR" altLang="en-US" spc="-150" dirty="0">
                <a:latin typeface="+mn-ea"/>
                <a:ea typeface="+mn-ea"/>
              </a:rPr>
              <a:t>을 </a:t>
            </a:r>
            <a:r>
              <a:rPr lang="ko-KR" altLang="en-US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pc="-150" dirty="0">
                <a:latin typeface="+mn-ea"/>
                <a:ea typeface="+mn-ea"/>
              </a:rPr>
              <a:t>함으로써</a:t>
            </a:r>
            <a:r>
              <a:rPr lang="en-US" altLang="ko-KR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pc="-150" dirty="0">
                <a:latin typeface="+mn-ea"/>
                <a:ea typeface="+mn-ea"/>
              </a:rPr>
              <a:t>합니다</a:t>
            </a:r>
            <a:r>
              <a:rPr lang="en-US" altLang="ko-KR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61" name="순서도: 수행의 시작/종료 60">
            <a:extLst>
              <a:ext uri="{FF2B5EF4-FFF2-40B4-BE49-F238E27FC236}">
                <a16:creationId xmlns:a16="http://schemas.microsoft.com/office/drawing/2014/main" id="{0EA3B290-661E-4160-A7C9-D415A226E6E5}"/>
              </a:ext>
            </a:extLst>
          </p:cNvPr>
          <p:cNvSpPr/>
          <p:nvPr/>
        </p:nvSpPr>
        <p:spPr>
          <a:xfrm>
            <a:off x="4704486" y="4368812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A8F1AF8-6776-49C6-8FA6-1BA46706D5D8}"/>
              </a:ext>
            </a:extLst>
          </p:cNvPr>
          <p:cNvSpPr>
            <a:spLocks noChangeAspect="1"/>
          </p:cNvSpPr>
          <p:nvPr/>
        </p:nvSpPr>
        <p:spPr>
          <a:xfrm>
            <a:off x="4917250" y="4368812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C838E8A-08F1-4D35-A415-502A3F125104}"/>
              </a:ext>
            </a:extLst>
          </p:cNvPr>
          <p:cNvSpPr>
            <a:spLocks noChangeAspect="1"/>
          </p:cNvSpPr>
          <p:nvPr/>
        </p:nvSpPr>
        <p:spPr>
          <a:xfrm>
            <a:off x="5000859" y="4368812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CC887D5-C5D6-4AF4-9ABB-B587C4D4D0EA}"/>
              </a:ext>
            </a:extLst>
          </p:cNvPr>
          <p:cNvSpPr/>
          <p:nvPr/>
        </p:nvSpPr>
        <p:spPr>
          <a:xfrm>
            <a:off x="3312059" y="184568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E2888F6-025C-4CDF-81F9-29446CBA14E0}"/>
              </a:ext>
            </a:extLst>
          </p:cNvPr>
          <p:cNvSpPr/>
          <p:nvPr/>
        </p:nvSpPr>
        <p:spPr>
          <a:xfrm>
            <a:off x="3471388" y="1851937"/>
            <a:ext cx="2821533" cy="24925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F1B0E8C-E73A-449D-8044-B433C99B6CAE}"/>
              </a:ext>
            </a:extLst>
          </p:cNvPr>
          <p:cNvSpPr>
            <a:spLocks noChangeAspect="1"/>
          </p:cNvSpPr>
          <p:nvPr/>
        </p:nvSpPr>
        <p:spPr>
          <a:xfrm>
            <a:off x="5086147" y="4370210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Fill">
            <a:extLst>
              <a:ext uri="{FF2B5EF4-FFF2-40B4-BE49-F238E27FC236}">
                <a16:creationId xmlns:a16="http://schemas.microsoft.com/office/drawing/2014/main" id="{57925FE1-53F2-41C3-B27E-7CC2CB920730}"/>
              </a:ext>
            </a:extLst>
          </p:cNvPr>
          <p:cNvSpPr>
            <a:spLocks/>
          </p:cNvSpPr>
          <p:nvPr/>
        </p:nvSpPr>
        <p:spPr bwMode="auto">
          <a:xfrm rot="5400000">
            <a:off x="4768538" y="3658933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37448C1-E348-47C0-A767-4804BF267B7E}"/>
              </a:ext>
            </a:extLst>
          </p:cNvPr>
          <p:cNvSpPr txBox="1"/>
          <p:nvPr/>
        </p:nvSpPr>
        <p:spPr>
          <a:xfrm>
            <a:off x="3412487" y="690608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7CFFB0-B299-414F-ACF6-B553C204CA04}"/>
              </a:ext>
            </a:extLst>
          </p:cNvPr>
          <p:cNvSpPr/>
          <p:nvPr/>
        </p:nvSpPr>
        <p:spPr bwMode="auto">
          <a:xfrm>
            <a:off x="327426" y="1246736"/>
            <a:ext cx="586974" cy="20456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DF2F235-D349-48B0-BC6E-A655FF56EDD7}"/>
              </a:ext>
            </a:extLst>
          </p:cNvPr>
          <p:cNvSpPr/>
          <p:nvPr/>
        </p:nvSpPr>
        <p:spPr>
          <a:xfrm>
            <a:off x="288654" y="116461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84B86F9-BCA7-46B8-BCE8-EB1E3AEE6D08}"/>
              </a:ext>
            </a:extLst>
          </p:cNvPr>
          <p:cNvSpPr/>
          <p:nvPr/>
        </p:nvSpPr>
        <p:spPr bwMode="auto">
          <a:xfrm>
            <a:off x="262922" y="1431268"/>
            <a:ext cx="651477" cy="20456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6188931-346C-4BAB-B6B9-0669C7CBDB20}"/>
              </a:ext>
            </a:extLst>
          </p:cNvPr>
          <p:cNvSpPr/>
          <p:nvPr/>
        </p:nvSpPr>
        <p:spPr>
          <a:xfrm>
            <a:off x="224151" y="134915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758AB5C5-1B12-4663-9817-B92CAEB09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919" y="2837356"/>
            <a:ext cx="2407676" cy="1183287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DCA571A6-C9B9-4209-A833-46B658B9D1A2}"/>
              </a:ext>
            </a:extLst>
          </p:cNvPr>
          <p:cNvSpPr/>
          <p:nvPr/>
        </p:nvSpPr>
        <p:spPr>
          <a:xfrm>
            <a:off x="3614832" y="276480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168B93F-178A-45CE-9018-43D6514EF32A}"/>
              </a:ext>
            </a:extLst>
          </p:cNvPr>
          <p:cNvSpPr/>
          <p:nvPr/>
        </p:nvSpPr>
        <p:spPr>
          <a:xfrm>
            <a:off x="5017072" y="284433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67763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6660A26-8968-469C-B5B7-573371ABCE6B}"/>
              </a:ext>
            </a:extLst>
          </p:cNvPr>
          <p:cNvSpPr/>
          <p:nvPr/>
        </p:nvSpPr>
        <p:spPr>
          <a:xfrm>
            <a:off x="3264965" y="3363255"/>
            <a:ext cx="3328890" cy="31336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548531F-3686-4895-B540-FD4475DA9CC9}"/>
              </a:ext>
            </a:extLst>
          </p:cNvPr>
          <p:cNvSpPr/>
          <p:nvPr/>
        </p:nvSpPr>
        <p:spPr>
          <a:xfrm>
            <a:off x="3241562" y="619482"/>
            <a:ext cx="3352293" cy="248216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0143658-47D8-497C-A54F-A838970C957B}"/>
              </a:ext>
            </a:extLst>
          </p:cNvPr>
          <p:cNvSpPr/>
          <p:nvPr/>
        </p:nvSpPr>
        <p:spPr>
          <a:xfrm>
            <a:off x="169749" y="1869952"/>
            <a:ext cx="2975711" cy="26632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6EF5BF-F328-4F97-B868-5FC14A7AA108}"/>
              </a:ext>
            </a:extLst>
          </p:cNvPr>
          <p:cNvSpPr/>
          <p:nvPr/>
        </p:nvSpPr>
        <p:spPr>
          <a:xfrm>
            <a:off x="157505" y="589426"/>
            <a:ext cx="3012579" cy="59987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96FBAD-0511-4C9C-9932-B899B2454589}"/>
              </a:ext>
            </a:extLst>
          </p:cNvPr>
          <p:cNvSpPr txBox="1"/>
          <p:nvPr/>
        </p:nvSpPr>
        <p:spPr>
          <a:xfrm>
            <a:off x="126608" y="345478"/>
            <a:ext cx="11384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@ 30p 2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상세내용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B437B-D69E-4A9D-AEA1-61398F8A5EEB}"/>
              </a:ext>
            </a:extLst>
          </p:cNvPr>
          <p:cNvSpPr txBox="1"/>
          <p:nvPr/>
        </p:nvSpPr>
        <p:spPr>
          <a:xfrm>
            <a:off x="123933" y="2142590"/>
            <a:ext cx="303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150" dirty="0">
                <a:latin typeface="+mn-ea"/>
                <a:ea typeface="+mn-ea"/>
              </a:rPr>
              <a:t>한 건물 내에서 강의실</a:t>
            </a:r>
            <a:r>
              <a:rPr lang="en-US" altLang="ko-KR" sz="900" spc="-150" dirty="0">
                <a:latin typeface="+mn-ea"/>
                <a:ea typeface="+mn-ea"/>
              </a:rPr>
              <a:t>-</a:t>
            </a:r>
            <a:r>
              <a:rPr lang="ko-KR" altLang="en-US" sz="900" spc="-150" dirty="0">
                <a:latin typeface="+mn-ea"/>
                <a:ea typeface="+mn-ea"/>
              </a:rPr>
              <a:t>바자관</a:t>
            </a:r>
            <a:r>
              <a:rPr lang="en-US" altLang="ko-KR" sz="900" spc="-150" dirty="0">
                <a:latin typeface="+mn-ea"/>
                <a:ea typeface="+mn-ea"/>
              </a:rPr>
              <a:t>-</a:t>
            </a:r>
            <a:r>
              <a:rPr lang="ko-KR" altLang="en-US" sz="900" spc="-150" dirty="0">
                <a:latin typeface="+mn-ea"/>
                <a:ea typeface="+mn-ea"/>
              </a:rPr>
              <a:t>급식</a:t>
            </a:r>
            <a:r>
              <a:rPr lang="en-US" altLang="ko-KR" sz="900" spc="-150" dirty="0">
                <a:latin typeface="+mn-ea"/>
                <a:ea typeface="+mn-ea"/>
              </a:rPr>
              <a:t>(</a:t>
            </a:r>
            <a:r>
              <a:rPr lang="ko-KR" altLang="en-US" sz="900" spc="-150" dirty="0">
                <a:latin typeface="+mn-ea"/>
                <a:ea typeface="+mn-ea"/>
              </a:rPr>
              <a:t>식당</a:t>
            </a:r>
            <a:r>
              <a:rPr lang="en-US" altLang="ko-KR" sz="900" spc="-150" dirty="0">
                <a:latin typeface="+mn-ea"/>
                <a:ea typeface="+mn-ea"/>
              </a:rPr>
              <a:t>)</a:t>
            </a:r>
            <a:r>
              <a:rPr lang="ko-KR" altLang="en-US" sz="900" spc="-150" dirty="0">
                <a:latin typeface="+mn-ea"/>
                <a:ea typeface="+mn-ea"/>
              </a:rPr>
              <a:t>을 한 번에 해결하여</a:t>
            </a:r>
            <a:endParaRPr lang="en-US" altLang="ko-KR" sz="900" spc="-150" dirty="0">
              <a:latin typeface="+mn-ea"/>
              <a:ea typeface="+mn-ea"/>
            </a:endParaRPr>
          </a:p>
          <a:p>
            <a:pPr algn="ctr"/>
            <a:r>
              <a:rPr lang="ko-KR" altLang="en-US" sz="900" spc="-150" dirty="0">
                <a:latin typeface="+mn-ea"/>
                <a:ea typeface="+mn-ea"/>
              </a:rPr>
              <a:t>이동에 낭비되는 시간없이 </a:t>
            </a:r>
            <a:r>
              <a:rPr lang="ko-KR" altLang="en-US" sz="900" b="1" spc="-150" dirty="0">
                <a:latin typeface="+mn-ea"/>
                <a:ea typeface="+mn-ea"/>
              </a:rPr>
              <a:t>학습 동선을 최소화</a:t>
            </a:r>
            <a:r>
              <a:rPr lang="ko-KR" altLang="en-US" sz="900" spc="-150" dirty="0">
                <a:latin typeface="+mn-ea"/>
                <a:ea typeface="+mn-ea"/>
              </a:rPr>
              <a:t>하였습니다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7617CF-0EC2-444A-964C-30F82B8F8834}"/>
              </a:ext>
            </a:extLst>
          </p:cNvPr>
          <p:cNvSpPr txBox="1"/>
          <p:nvPr/>
        </p:nvSpPr>
        <p:spPr>
          <a:xfrm>
            <a:off x="62624" y="1896649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학습 동선 최소화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DA240D3-0D25-454D-8EF7-051D4A178D7D}"/>
              </a:ext>
            </a:extLst>
          </p:cNvPr>
          <p:cNvSpPr txBox="1"/>
          <p:nvPr/>
        </p:nvSpPr>
        <p:spPr>
          <a:xfrm>
            <a:off x="3258515" y="908509"/>
            <a:ext cx="316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수능 시험에 </a:t>
            </a:r>
            <a:r>
              <a:rPr lang="ko-KR" altLang="en-US" sz="900" b="1" spc="-150" dirty="0" err="1">
                <a:latin typeface="+mn-ea"/>
                <a:ea typeface="+mn-ea"/>
              </a:rPr>
              <a:t>기준한</a:t>
            </a:r>
            <a:r>
              <a:rPr lang="ko-KR" altLang="en-US" sz="900" b="1" spc="-150" dirty="0">
                <a:latin typeface="+mn-ea"/>
                <a:ea typeface="+mn-ea"/>
              </a:rPr>
              <a:t> 표준 시간표</a:t>
            </a:r>
            <a:r>
              <a:rPr lang="ko-KR" altLang="en-US" sz="900" spc="-150" dirty="0">
                <a:latin typeface="+mn-ea"/>
                <a:ea typeface="+mn-ea"/>
              </a:rPr>
              <a:t>로</a:t>
            </a:r>
            <a:br>
              <a:rPr lang="en-US" altLang="ko-KR" sz="900" spc="-150" dirty="0">
                <a:latin typeface="+mn-ea"/>
                <a:ea typeface="+mn-ea"/>
              </a:rPr>
            </a:br>
            <a:r>
              <a:rPr lang="ko-KR" altLang="en-US" sz="900" spc="-150" dirty="0" err="1">
                <a:latin typeface="+mn-ea"/>
                <a:ea typeface="+mn-ea"/>
              </a:rPr>
              <a:t>학습</a:t>
            </a:r>
            <a:r>
              <a:rPr lang="ko-KR" altLang="en-US" sz="9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∙생활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리듬이 수능에 최적화되도록 하고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개인의 학습 상황에 맞게 스케줄을 운영하여</a:t>
            </a:r>
            <a:b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자습시간을 확보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spc="-150" dirty="0">
              <a:latin typeface="+mn-ea"/>
              <a:ea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32BC68-7AB3-4E1F-A92E-88EB309CA7DB}"/>
              </a:ext>
            </a:extLst>
          </p:cNvPr>
          <p:cNvSpPr txBox="1"/>
          <p:nvPr/>
        </p:nvSpPr>
        <p:spPr>
          <a:xfrm>
            <a:off x="3258517" y="646899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충분한 자습시간 확보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8036098-789C-4331-A628-608AC5687BF6}"/>
              </a:ext>
            </a:extLst>
          </p:cNvPr>
          <p:cNvSpPr txBox="1"/>
          <p:nvPr/>
        </p:nvSpPr>
        <p:spPr>
          <a:xfrm>
            <a:off x="3264965" y="3434477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>
                <a:latin typeface="+mn-ea"/>
                <a:ea typeface="+mn-ea"/>
              </a:rPr>
              <a:t>개방형 구조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E959A70-A462-414A-8AFE-19194FCAD7D0}"/>
              </a:ext>
            </a:extLst>
          </p:cNvPr>
          <p:cNvSpPr txBox="1"/>
          <p:nvPr/>
        </p:nvSpPr>
        <p:spPr>
          <a:xfrm>
            <a:off x="3264964" y="3829129"/>
            <a:ext cx="31621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개방형 구조</a:t>
            </a:r>
            <a:r>
              <a:rPr lang="ko-KR" altLang="en-US" sz="900" spc="-150" dirty="0">
                <a:latin typeface="+mn-ea"/>
                <a:ea typeface="+mn-ea"/>
              </a:rPr>
              <a:t>로 되어 있어 지속적으로 긴장감을 유지하고</a:t>
            </a:r>
            <a:br>
              <a:rPr lang="en-US" altLang="ko-KR" sz="900" spc="-150" dirty="0">
                <a:latin typeface="+mn-ea"/>
                <a:ea typeface="+mn-ea"/>
              </a:rPr>
            </a:br>
            <a:r>
              <a:rPr lang="ko-KR" altLang="en-US" sz="900" spc="-150" dirty="0">
                <a:latin typeface="+mn-ea"/>
                <a:ea typeface="+mn-ea"/>
              </a:rPr>
              <a:t>학습 동기를 부여합니다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학습에 최적화된 시설과 환경</a:t>
            </a:r>
            <a:r>
              <a:rPr lang="ko-KR" altLang="en-US" sz="900" spc="-150" dirty="0">
                <a:latin typeface="+mn-ea"/>
                <a:ea typeface="+mn-ea"/>
              </a:rPr>
              <a:t>에서 온전히 학습에만 집중할 수 있습니다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1266F7-CBB2-42DE-9E67-D36A15B5F2A6}"/>
              </a:ext>
            </a:extLst>
          </p:cNvPr>
          <p:cNvSpPr txBox="1"/>
          <p:nvPr/>
        </p:nvSpPr>
        <p:spPr>
          <a:xfrm>
            <a:off x="172352" y="1871931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#1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51CCC83-D1DC-40A5-8C02-BAE80A49F194}"/>
              </a:ext>
            </a:extLst>
          </p:cNvPr>
          <p:cNvSpPr txBox="1"/>
          <p:nvPr/>
        </p:nvSpPr>
        <p:spPr>
          <a:xfrm>
            <a:off x="3239704" y="635810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#2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DBB8633-9F99-462E-A9B9-349798967B8F}"/>
              </a:ext>
            </a:extLst>
          </p:cNvPr>
          <p:cNvSpPr txBox="1"/>
          <p:nvPr/>
        </p:nvSpPr>
        <p:spPr>
          <a:xfrm>
            <a:off x="3242306" y="3379166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#3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71E68D82-4B85-44EF-8E89-F7E5DFCD7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151234"/>
              </p:ext>
            </p:extLst>
          </p:nvPr>
        </p:nvGraphicFramePr>
        <p:xfrm>
          <a:off x="8104412" y="211913"/>
          <a:ext cx="1800000" cy="1944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평촌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https://mrusselpc.megastudy.net/intro/2024/first/index.asp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바자관 시간표 레이어 팝업으로 노출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참고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2024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페이지 내 동일 영역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https://mrusselpc.megastudy.net/intro/2024/first/index.asp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358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이미지 유지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812623"/>
                  </a:ext>
                </a:extLst>
              </a:tr>
            </a:tbl>
          </a:graphicData>
        </a:graphic>
      </p:graphicFrame>
      <p:pic>
        <p:nvPicPr>
          <p:cNvPr id="112" name="그림 111">
            <a:extLst>
              <a:ext uri="{FF2B5EF4-FFF2-40B4-BE49-F238E27FC236}">
                <a16:creationId xmlns:a16="http://schemas.microsoft.com/office/drawing/2014/main" id="{54E2A061-D73F-4EB7-8FF1-8C936D787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694" y="1548391"/>
            <a:ext cx="2756365" cy="1449467"/>
          </a:xfrm>
          <a:prstGeom prst="rect">
            <a:avLst/>
          </a:prstGeom>
        </p:spPr>
      </p:pic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41C4ABA-8FBE-4268-A779-74978BE2A902}"/>
              </a:ext>
            </a:extLst>
          </p:cNvPr>
          <p:cNvSpPr/>
          <p:nvPr/>
        </p:nvSpPr>
        <p:spPr>
          <a:xfrm>
            <a:off x="3445220" y="147366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1F80E3-94FE-4E78-A8F8-A553D549B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14" y="2675227"/>
            <a:ext cx="2811642" cy="1487082"/>
          </a:xfrm>
          <a:prstGeom prst="rect">
            <a:avLst/>
          </a:prstGeom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C498AFF-2179-4AC3-9CE6-07FCB16A9087}"/>
              </a:ext>
            </a:extLst>
          </p:cNvPr>
          <p:cNvSpPr/>
          <p:nvPr/>
        </p:nvSpPr>
        <p:spPr>
          <a:xfrm>
            <a:off x="182622" y="26054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7BF18A-EE82-45A4-B57B-CAEF8A0724FB}"/>
              </a:ext>
            </a:extLst>
          </p:cNvPr>
          <p:cNvSpPr/>
          <p:nvPr/>
        </p:nvSpPr>
        <p:spPr>
          <a:xfrm>
            <a:off x="1994856" y="268725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DD69FA-6067-4139-BB48-00AC9BBA95FB}"/>
              </a:ext>
            </a:extLst>
          </p:cNvPr>
          <p:cNvSpPr/>
          <p:nvPr/>
        </p:nvSpPr>
        <p:spPr>
          <a:xfrm>
            <a:off x="6301455" y="154103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시간표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D060E7-5B05-416D-A69B-5B450536E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917" y="4518926"/>
            <a:ext cx="2946782" cy="1544205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3F620F4-7069-4DFC-ACC1-F228F968DEB8}"/>
              </a:ext>
            </a:extLst>
          </p:cNvPr>
          <p:cNvSpPr/>
          <p:nvPr/>
        </p:nvSpPr>
        <p:spPr>
          <a:xfrm>
            <a:off x="3390965" y="44765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DAB3491-354B-4CB0-8003-CC28F599CAD8}"/>
              </a:ext>
            </a:extLst>
          </p:cNvPr>
          <p:cNvSpPr/>
          <p:nvPr/>
        </p:nvSpPr>
        <p:spPr>
          <a:xfrm>
            <a:off x="6401358" y="4521267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유지</a:t>
            </a:r>
          </a:p>
        </p:txBody>
      </p:sp>
    </p:spTree>
    <p:extLst>
      <p:ext uri="{BB962C8B-B14F-4D97-AF65-F5344CB8AC3E}">
        <p14:creationId xmlns:p14="http://schemas.microsoft.com/office/powerpoint/2010/main" val="2384110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689780"/>
              </p:ext>
            </p:extLst>
          </p:nvPr>
        </p:nvGraphicFramePr>
        <p:xfrm>
          <a:off x="8104412" y="211913"/>
          <a:ext cx="1800000" cy="6017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강사진 노출 순서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국어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김연호</a:t>
                      </a: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박석준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신용선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유민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이보라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정담온</a:t>
                      </a: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수학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곽민석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김성은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김재완</a:t>
                      </a: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송태주</a:t>
                      </a: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임믿음</a:t>
                      </a: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장영진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최희남</a:t>
                      </a: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영어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김기철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박노준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이열</a:t>
                      </a: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킹콩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한세훈</a:t>
                      </a: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과학탐구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강민웅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이빛나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김희석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변동민</a:t>
                      </a: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한성헌</a:t>
                      </a: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사회탐구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강상식</a:t>
                      </a: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정직한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박지은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논술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장진석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배기은</a:t>
                      </a:r>
                      <a:endParaRPr lang="ko-KR" altLang="en-US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유홍조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https://mrusselpc.megastudy.net/common/russel_danka/russel_danka.asp?idx=1485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8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44351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FE5AD6F0-EFEC-44B1-A01A-1F98347A2D27}"/>
              </a:ext>
            </a:extLst>
          </p:cNvPr>
          <p:cNvSpPr txBox="1"/>
          <p:nvPr/>
        </p:nvSpPr>
        <p:spPr>
          <a:xfrm>
            <a:off x="152913" y="1037353"/>
            <a:ext cx="3126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자습시간과 함께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FF18ED9-57FB-47B6-9F9A-72E1CE03F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" r="63046"/>
          <a:stretch/>
        </p:blipFill>
        <p:spPr>
          <a:xfrm>
            <a:off x="250117" y="2150012"/>
            <a:ext cx="2926771" cy="2098636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BFC93C8-76EB-4A55-89F3-24E826CAFC23}"/>
              </a:ext>
            </a:extLst>
          </p:cNvPr>
          <p:cNvSpPr/>
          <p:nvPr/>
        </p:nvSpPr>
        <p:spPr>
          <a:xfrm>
            <a:off x="848544" y="4221757"/>
            <a:ext cx="237785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 홈페이지에서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출강 선생님을 확인할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AF2824D1-66E2-4317-AFD0-0F73EBD1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903687"/>
              </p:ext>
            </p:extLst>
          </p:nvPr>
        </p:nvGraphicFramePr>
        <p:xfrm>
          <a:off x="3372728" y="2686040"/>
          <a:ext cx="285241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11">
                  <a:extLst>
                    <a:ext uri="{9D8B030D-6E8A-4147-A177-3AD203B41FA5}">
                      <a16:colId xmlns:a16="http://schemas.microsoft.com/office/drawing/2014/main" val="323528016"/>
                    </a:ext>
                  </a:extLst>
                </a:gridCol>
              </a:tblGrid>
              <a:tr h="9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오직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수생을 위한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단과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AM </a:t>
                      </a:r>
                      <a:r>
                        <a:rPr kumimoji="0" lang="ko-KR" altLang="en-US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체계적인 과목 편성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관리력이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우수한 선생님의 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 전용 집중 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관리형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수업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나에게 필요한 과목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진도를 선택 수강하여 취약점 집중 보완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1179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8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5C2078-5EF4-48FB-8720-F289C130C4A9}"/>
              </a:ext>
            </a:extLst>
          </p:cNvPr>
          <p:cNvSpPr/>
          <p:nvPr/>
        </p:nvSpPr>
        <p:spPr>
          <a:xfrm>
            <a:off x="213815" y="620686"/>
            <a:ext cx="3012579" cy="43204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Fill">
            <a:extLst>
              <a:ext uri="{FF2B5EF4-FFF2-40B4-BE49-F238E27FC236}">
                <a16:creationId xmlns:a16="http://schemas.microsoft.com/office/drawing/2014/main" id="{A5D3F91E-B953-4ECE-96C7-8A23FCE107AA}"/>
              </a:ext>
            </a:extLst>
          </p:cNvPr>
          <p:cNvSpPr>
            <a:spLocks/>
          </p:cNvSpPr>
          <p:nvPr/>
        </p:nvSpPr>
        <p:spPr bwMode="auto">
          <a:xfrm rot="5400000">
            <a:off x="1634982" y="393856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7068E-9BF9-41A3-AD4A-D63D6F4E146D}"/>
              </a:ext>
            </a:extLst>
          </p:cNvPr>
          <p:cNvSpPr txBox="1"/>
          <p:nvPr/>
        </p:nvSpPr>
        <p:spPr>
          <a:xfrm>
            <a:off x="251790" y="66895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0F4C4BB-7033-4AC8-B05D-72A7B4A20134}"/>
              </a:ext>
            </a:extLst>
          </p:cNvPr>
          <p:cNvSpPr/>
          <p:nvPr/>
        </p:nvSpPr>
        <p:spPr>
          <a:xfrm>
            <a:off x="250117" y="21500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BCE8972-8277-4A60-8175-25602A95D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72485"/>
              </p:ext>
            </p:extLst>
          </p:nvPr>
        </p:nvGraphicFramePr>
        <p:xfrm>
          <a:off x="3372728" y="1035058"/>
          <a:ext cx="2852411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11">
                  <a:extLst>
                    <a:ext uri="{9D8B030D-6E8A-4147-A177-3AD203B41FA5}">
                      <a16:colId xmlns:a16="http://schemas.microsoft.com/office/drawing/2014/main" val="3490375191"/>
                    </a:ext>
                  </a:extLst>
                </a:gridCol>
              </a:tblGrid>
              <a:tr h="9584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기초부터 실전까지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빈틈없는 커리큘럼으로 수능 실력 향상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정규∙특강</a:t>
                      </a:r>
                      <a:r>
                        <a:rPr kumimoji="0" lang="ko-KR" altLang="en-US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메가스터디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오프 수능 전문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강사진의 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몰입감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높은 현장강의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저녁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과목별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수준별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진도별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맞춤 강좌 개설 및 내게 필요한 수업 전략적으로 선택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전후 선생님의 학습관리 진행으로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1:1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맞춤 완전학습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8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CC67F9-8B96-4358-8D1D-34BAD3975DE1}"/>
              </a:ext>
            </a:extLst>
          </p:cNvPr>
          <p:cNvSpPr/>
          <p:nvPr/>
        </p:nvSpPr>
        <p:spPr>
          <a:xfrm>
            <a:off x="3292645" y="620686"/>
            <a:ext cx="3012579" cy="43204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Fill">
            <a:extLst>
              <a:ext uri="{FF2B5EF4-FFF2-40B4-BE49-F238E27FC236}">
                <a16:creationId xmlns:a16="http://schemas.microsoft.com/office/drawing/2014/main" id="{51D6C31D-F5B8-453D-8F97-52E11F9DD083}"/>
              </a:ext>
            </a:extLst>
          </p:cNvPr>
          <p:cNvSpPr>
            <a:spLocks/>
          </p:cNvSpPr>
          <p:nvPr/>
        </p:nvSpPr>
        <p:spPr bwMode="auto">
          <a:xfrm rot="5400000">
            <a:off x="4864104" y="393324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DE2ED-64B2-4082-8425-67A0E3EAF037}"/>
              </a:ext>
            </a:extLst>
          </p:cNvPr>
          <p:cNvSpPr/>
          <p:nvPr/>
        </p:nvSpPr>
        <p:spPr>
          <a:xfrm>
            <a:off x="3312719" y="232925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2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1237DB5-3330-42BF-9AE8-1CCC890A4D0F}"/>
              </a:ext>
            </a:extLst>
          </p:cNvPr>
          <p:cNvSpPr/>
          <p:nvPr/>
        </p:nvSpPr>
        <p:spPr>
          <a:xfrm>
            <a:off x="3314285" y="38989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79565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0ADAB-8998-4BD3-8989-CF2D7A68276B}"/>
              </a:ext>
            </a:extLst>
          </p:cNvPr>
          <p:cNvSpPr txBox="1"/>
          <p:nvPr/>
        </p:nvSpPr>
        <p:spPr>
          <a:xfrm>
            <a:off x="117269" y="1117201"/>
            <a:ext cx="32214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대입성공을 위해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08382"/>
              </p:ext>
            </p:extLst>
          </p:nvPr>
        </p:nvGraphicFramePr>
        <p:xfrm>
          <a:off x="8104412" y="211913"/>
          <a:ext cx="1800000" cy="1573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이미지 유지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평촌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https://russelpc.megastudy.net/intro/2024/first/index.asp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페이지에 이미지가 없어서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페이지로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전달드립니다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187097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CFA6BC-7970-4CE1-98EA-FA1554C5A05D}"/>
              </a:ext>
            </a:extLst>
          </p:cNvPr>
          <p:cNvSpPr/>
          <p:nvPr/>
        </p:nvSpPr>
        <p:spPr>
          <a:xfrm>
            <a:off x="213815" y="747815"/>
            <a:ext cx="3012579" cy="554461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Fill">
            <a:extLst>
              <a:ext uri="{FF2B5EF4-FFF2-40B4-BE49-F238E27FC236}">
                <a16:creationId xmlns:a16="http://schemas.microsoft.com/office/drawing/2014/main" id="{978F1105-8435-4B12-8FDD-E6CF6078179F}"/>
              </a:ext>
            </a:extLst>
          </p:cNvPr>
          <p:cNvSpPr>
            <a:spLocks/>
          </p:cNvSpPr>
          <p:nvPr/>
        </p:nvSpPr>
        <p:spPr bwMode="auto">
          <a:xfrm rot="5400000">
            <a:off x="1688838" y="5292147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7AAF49-EEDF-4E1D-84C0-2BA3A9D060F6}"/>
              </a:ext>
            </a:extLst>
          </p:cNvPr>
          <p:cNvSpPr txBox="1"/>
          <p:nvPr/>
        </p:nvSpPr>
        <p:spPr>
          <a:xfrm>
            <a:off x="251790" y="79608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6F533E6-3051-4354-BA87-827F6EA91887}"/>
              </a:ext>
            </a:extLst>
          </p:cNvPr>
          <p:cNvGrpSpPr/>
          <p:nvPr/>
        </p:nvGrpSpPr>
        <p:grpSpPr>
          <a:xfrm>
            <a:off x="575040" y="2187976"/>
            <a:ext cx="2290127" cy="297522"/>
            <a:chOff x="1101232" y="1844825"/>
            <a:chExt cx="5940000" cy="36000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54F94FD-9FB5-4644-9DEE-B2D7D7F0EDF1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b="1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93C3D8F-296F-43DC-B43B-E67065AF0FA3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1E1E97-1BC5-4FDE-983B-38118E6FD5AE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2AFA123-A84A-454F-9FDA-D5016B5E807B}"/>
              </a:ext>
            </a:extLst>
          </p:cNvPr>
          <p:cNvSpPr txBox="1"/>
          <p:nvPr/>
        </p:nvSpPr>
        <p:spPr>
          <a:xfrm>
            <a:off x="497763" y="2664484"/>
            <a:ext cx="244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전문적인 입시관리를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33" name="모서리가 둥근 직사각형 5">
            <a:extLst>
              <a:ext uri="{FF2B5EF4-FFF2-40B4-BE49-F238E27FC236}">
                <a16:creationId xmlns:a16="http://schemas.microsoft.com/office/drawing/2014/main" id="{690894A8-F819-4864-B476-58CE56D18981}"/>
              </a:ext>
            </a:extLst>
          </p:cNvPr>
          <p:cNvSpPr/>
          <p:nvPr/>
        </p:nvSpPr>
        <p:spPr bwMode="auto">
          <a:xfrm>
            <a:off x="676502" y="315372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6CE9CB4-9ABF-4E9C-8DC1-391AD5262659}"/>
              </a:ext>
            </a:extLst>
          </p:cNvPr>
          <p:cNvCxnSpPr/>
          <p:nvPr/>
        </p:nvCxnSpPr>
        <p:spPr bwMode="auto">
          <a:xfrm>
            <a:off x="764516" y="488192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50BEE0F-4099-42DE-8E86-E268B8E66CD6}"/>
              </a:ext>
            </a:extLst>
          </p:cNvPr>
          <p:cNvSpPr txBox="1"/>
          <p:nvPr/>
        </p:nvSpPr>
        <p:spPr>
          <a:xfrm>
            <a:off x="764516" y="460150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입시전략 제시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B9F99C-84BE-499D-8C97-BD40E821E0AC}"/>
              </a:ext>
            </a:extLst>
          </p:cNvPr>
          <p:cNvSpPr txBox="1"/>
          <p:nvPr/>
        </p:nvSpPr>
        <p:spPr>
          <a:xfrm>
            <a:off x="764516" y="496154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성적부터 모의고사까지 재원생들의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pic>
        <p:nvPicPr>
          <p:cNvPr id="37" name="Picture 2" descr="https://dev.megastudy.net:4433/campus/image/russel/intro/2024/first/cont05_slide01_img01.jpg">
            <a:extLst>
              <a:ext uri="{FF2B5EF4-FFF2-40B4-BE49-F238E27FC236}">
                <a16:creationId xmlns:a16="http://schemas.microsoft.com/office/drawing/2014/main" id="{84E97A76-F9E2-4AF1-9860-FA4197B92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4" t="11254" r="13569" b="10038"/>
          <a:stretch/>
        </p:blipFill>
        <p:spPr bwMode="auto">
          <a:xfrm>
            <a:off x="764516" y="3336488"/>
            <a:ext cx="1980000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14CFAC-9F1B-4A5F-8B30-B6F976F0A535}"/>
              </a:ext>
            </a:extLst>
          </p:cNvPr>
          <p:cNvSpPr/>
          <p:nvPr/>
        </p:nvSpPr>
        <p:spPr>
          <a:xfrm>
            <a:off x="757870" y="32833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9" name="모서리가 둥근 직사각형 17">
            <a:extLst>
              <a:ext uri="{FF2B5EF4-FFF2-40B4-BE49-F238E27FC236}">
                <a16:creationId xmlns:a16="http://schemas.microsoft.com/office/drawing/2014/main" id="{7296AF60-9C9E-4A6B-823F-9960361B7DB0}"/>
              </a:ext>
            </a:extLst>
          </p:cNvPr>
          <p:cNvSpPr/>
          <p:nvPr/>
        </p:nvSpPr>
        <p:spPr bwMode="auto">
          <a:xfrm>
            <a:off x="3317087" y="3174176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C674A3D-DFF7-487F-8F0E-8CFD9ABBE94A}"/>
              </a:ext>
            </a:extLst>
          </p:cNvPr>
          <p:cNvCxnSpPr/>
          <p:nvPr/>
        </p:nvCxnSpPr>
        <p:spPr bwMode="auto">
          <a:xfrm>
            <a:off x="3405101" y="4902368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82DFF8C-EF6E-4520-B3BE-353A335532BC}"/>
              </a:ext>
            </a:extLst>
          </p:cNvPr>
          <p:cNvSpPr txBox="1"/>
          <p:nvPr/>
        </p:nvSpPr>
        <p:spPr>
          <a:xfrm>
            <a:off x="3405101" y="4621956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A70C80-8B89-48C8-A821-0F44E0E6F411}"/>
              </a:ext>
            </a:extLst>
          </p:cNvPr>
          <p:cNvSpPr txBox="1"/>
          <p:nvPr/>
        </p:nvSpPr>
        <p:spPr>
          <a:xfrm>
            <a:off x="3405101" y="4981996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 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sp>
        <p:nvSpPr>
          <p:cNvPr id="44" name="모서리가 둥근 직사각형 21">
            <a:extLst>
              <a:ext uri="{FF2B5EF4-FFF2-40B4-BE49-F238E27FC236}">
                <a16:creationId xmlns:a16="http://schemas.microsoft.com/office/drawing/2014/main" id="{C76AF3E3-EF06-4D36-9BA3-DDCC645E0A69}"/>
              </a:ext>
            </a:extLst>
          </p:cNvPr>
          <p:cNvSpPr/>
          <p:nvPr/>
        </p:nvSpPr>
        <p:spPr bwMode="auto">
          <a:xfrm>
            <a:off x="5544216" y="3174176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D81618F-7645-4A2A-B477-74F3C52FF246}"/>
              </a:ext>
            </a:extLst>
          </p:cNvPr>
          <p:cNvCxnSpPr/>
          <p:nvPr/>
        </p:nvCxnSpPr>
        <p:spPr bwMode="auto">
          <a:xfrm>
            <a:off x="5632230" y="4902368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ED3A460-6223-4875-BB4A-A98AEA53976C}"/>
              </a:ext>
            </a:extLst>
          </p:cNvPr>
          <p:cNvSpPr txBox="1"/>
          <p:nvPr/>
        </p:nvSpPr>
        <p:spPr>
          <a:xfrm>
            <a:off x="5632230" y="4621956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7DD898-449F-4181-BA61-FD8BF9919BF4}"/>
              </a:ext>
            </a:extLst>
          </p:cNvPr>
          <p:cNvSpPr txBox="1"/>
          <p:nvPr/>
        </p:nvSpPr>
        <p:spPr>
          <a:xfrm>
            <a:off x="5632230" y="4981996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A8DE3F5-B6CD-4F5F-8222-D185A996B3DD}"/>
              </a:ext>
            </a:extLst>
          </p:cNvPr>
          <p:cNvSpPr/>
          <p:nvPr/>
        </p:nvSpPr>
        <p:spPr>
          <a:xfrm>
            <a:off x="3398911" y="3367272"/>
            <a:ext cx="421332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2B93EB5-5ADC-47A5-B693-7CEA578A5F4A}"/>
              </a:ext>
            </a:extLst>
          </p:cNvPr>
          <p:cNvSpPr/>
          <p:nvPr/>
        </p:nvSpPr>
        <p:spPr>
          <a:xfrm>
            <a:off x="3326759" y="329107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04D43A9-D29B-43E0-9735-596CC37696B5}"/>
              </a:ext>
            </a:extLst>
          </p:cNvPr>
          <p:cNvSpPr/>
          <p:nvPr/>
        </p:nvSpPr>
        <p:spPr>
          <a:xfrm>
            <a:off x="599233" y="3131662"/>
            <a:ext cx="7185750" cy="28661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B3B1FCD-E84A-4A94-BCFB-D691DEC14A09}"/>
              </a:ext>
            </a:extLst>
          </p:cNvPr>
          <p:cNvSpPr/>
          <p:nvPr/>
        </p:nvSpPr>
        <p:spPr>
          <a:xfrm>
            <a:off x="527081" y="305546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4" name="순서도: 수행의 시작/종료 53">
            <a:extLst>
              <a:ext uri="{FF2B5EF4-FFF2-40B4-BE49-F238E27FC236}">
                <a16:creationId xmlns:a16="http://schemas.microsoft.com/office/drawing/2014/main" id="{7DD439B1-7E3D-4141-BEBC-DD4552F4F75A}"/>
              </a:ext>
            </a:extLst>
          </p:cNvPr>
          <p:cNvSpPr/>
          <p:nvPr/>
        </p:nvSpPr>
        <p:spPr>
          <a:xfrm>
            <a:off x="1513394" y="601160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A0027E9-D416-4A66-AA07-93F015E2E677}"/>
              </a:ext>
            </a:extLst>
          </p:cNvPr>
          <p:cNvSpPr>
            <a:spLocks noChangeAspect="1"/>
          </p:cNvSpPr>
          <p:nvPr/>
        </p:nvSpPr>
        <p:spPr>
          <a:xfrm>
            <a:off x="1726158" y="601160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4D0F6F9-6FB0-4F35-8E17-9C45853DF9EB}"/>
              </a:ext>
            </a:extLst>
          </p:cNvPr>
          <p:cNvSpPr>
            <a:spLocks noChangeAspect="1"/>
          </p:cNvSpPr>
          <p:nvPr/>
        </p:nvSpPr>
        <p:spPr>
          <a:xfrm>
            <a:off x="1809767" y="601160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4A4A6C-31F5-4608-8718-13F3C9573100}"/>
              </a:ext>
            </a:extLst>
          </p:cNvPr>
          <p:cNvSpPr/>
          <p:nvPr/>
        </p:nvSpPr>
        <p:spPr>
          <a:xfrm>
            <a:off x="1630865" y="3365289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유지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2B454CD2-14F0-4F8D-AE18-AAEF8E73B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653" y="3443439"/>
            <a:ext cx="1847722" cy="102192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071807B9-CED0-4DB8-BBA9-8CC8C2ADD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372" y="3455715"/>
            <a:ext cx="1855656" cy="1032078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515C7CF-4CDF-4781-9C8E-C527C05EF538}"/>
              </a:ext>
            </a:extLst>
          </p:cNvPr>
          <p:cNvSpPr/>
          <p:nvPr/>
        </p:nvSpPr>
        <p:spPr>
          <a:xfrm>
            <a:off x="4294375" y="344297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95A0175-BB43-4FB0-8C4A-1946197FB4FB}"/>
              </a:ext>
            </a:extLst>
          </p:cNvPr>
          <p:cNvSpPr/>
          <p:nvPr/>
        </p:nvSpPr>
        <p:spPr>
          <a:xfrm>
            <a:off x="6430028" y="345432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849904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713114"/>
              </p:ext>
            </p:extLst>
          </p:nvPr>
        </p:nvGraphicFramePr>
        <p:xfrm>
          <a:off x="8104412" y="211913"/>
          <a:ext cx="1800000" cy="231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798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평촌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https://mrusselpc.megastudy.net/intro/2024/first/index.asp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58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평촌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https://russelpc.megastudy.net/intro/2024/first/index.asp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페이지에 이미지가 없어서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페이지로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전달드립니다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45" name="모서리가 둥근 직사각형 25">
            <a:extLst>
              <a:ext uri="{FF2B5EF4-FFF2-40B4-BE49-F238E27FC236}">
                <a16:creationId xmlns:a16="http://schemas.microsoft.com/office/drawing/2014/main" id="{39803F88-22FE-4E7B-A6FB-E0C89BAF8720}"/>
              </a:ext>
            </a:extLst>
          </p:cNvPr>
          <p:cNvSpPr/>
          <p:nvPr/>
        </p:nvSpPr>
        <p:spPr bwMode="auto">
          <a:xfrm>
            <a:off x="3374265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21">
            <a:extLst>
              <a:ext uri="{FF2B5EF4-FFF2-40B4-BE49-F238E27FC236}">
                <a16:creationId xmlns:a16="http://schemas.microsoft.com/office/drawing/2014/main" id="{9CD1722F-19FB-4E22-91B2-6180CC9CFAE2}"/>
              </a:ext>
            </a:extLst>
          </p:cNvPr>
          <p:cNvSpPr/>
          <p:nvPr/>
        </p:nvSpPr>
        <p:spPr bwMode="auto">
          <a:xfrm>
            <a:off x="704850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1B8CCC-DCCC-45DC-AEA4-8D2AAA37FB8F}"/>
              </a:ext>
            </a:extLst>
          </p:cNvPr>
          <p:cNvSpPr txBox="1"/>
          <p:nvPr/>
        </p:nvSpPr>
        <p:spPr>
          <a:xfrm>
            <a:off x="637639" y="1439420"/>
            <a:ext cx="21106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재원생의 학습목표와 수준에 맞춰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수능까지 성취도 있는 학습</a:t>
            </a:r>
            <a:r>
              <a:rPr lang="ko-KR" altLang="en-US" sz="900" spc="-100" dirty="0">
                <a:latin typeface="+mn-ea"/>
                <a:ea typeface="+mn-ea"/>
              </a:rPr>
              <a:t>을 위한 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체계적인 학습관리를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DF6288E-8C09-4FF6-8088-5046CE25B3C4}"/>
              </a:ext>
            </a:extLst>
          </p:cNvPr>
          <p:cNvCxnSpPr/>
          <p:nvPr/>
        </p:nvCxnSpPr>
        <p:spPr bwMode="auto">
          <a:xfrm>
            <a:off x="792864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188C76C-9087-4A88-996E-AEBDBD9034D3}"/>
              </a:ext>
            </a:extLst>
          </p:cNvPr>
          <p:cNvSpPr txBox="1"/>
          <p:nvPr/>
        </p:nvSpPr>
        <p:spPr>
          <a:xfrm>
            <a:off x="792864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01A870-9783-4E4E-BCB5-2DE260238B99}"/>
              </a:ext>
            </a:extLst>
          </p:cNvPr>
          <p:cNvSpPr txBox="1"/>
          <p:nvPr/>
        </p:nvSpPr>
        <p:spPr>
          <a:xfrm>
            <a:off x="792864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1CE8DB1-EF2B-42D0-B228-44C0F5E9BEFA}"/>
              </a:ext>
            </a:extLst>
          </p:cNvPr>
          <p:cNvCxnSpPr/>
          <p:nvPr/>
        </p:nvCxnSpPr>
        <p:spPr bwMode="auto">
          <a:xfrm>
            <a:off x="3462279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EADE63-18AD-440A-B377-4F0174F58D2F}"/>
              </a:ext>
            </a:extLst>
          </p:cNvPr>
          <p:cNvSpPr txBox="1"/>
          <p:nvPr/>
        </p:nvSpPr>
        <p:spPr>
          <a:xfrm>
            <a:off x="3462279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F8BBCD-530C-4A70-9E16-89828B98950F}"/>
              </a:ext>
            </a:extLst>
          </p:cNvPr>
          <p:cNvSpPr txBox="1"/>
          <p:nvPr/>
        </p:nvSpPr>
        <p:spPr>
          <a:xfrm>
            <a:off x="3462279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57" name="모서리가 둥근 직사각형 35">
            <a:extLst>
              <a:ext uri="{FF2B5EF4-FFF2-40B4-BE49-F238E27FC236}">
                <a16:creationId xmlns:a16="http://schemas.microsoft.com/office/drawing/2014/main" id="{04C2D286-3282-47CA-A37D-45FD2E3C44B1}"/>
              </a:ext>
            </a:extLst>
          </p:cNvPr>
          <p:cNvSpPr/>
          <p:nvPr/>
        </p:nvSpPr>
        <p:spPr bwMode="auto">
          <a:xfrm>
            <a:off x="5601394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10D45F4-14D8-4161-911C-3D5037BB663A}"/>
              </a:ext>
            </a:extLst>
          </p:cNvPr>
          <p:cNvCxnSpPr/>
          <p:nvPr/>
        </p:nvCxnSpPr>
        <p:spPr bwMode="auto">
          <a:xfrm>
            <a:off x="5689408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E43158F-0267-4921-935A-DBA7E8E3C079}"/>
              </a:ext>
            </a:extLst>
          </p:cNvPr>
          <p:cNvSpPr txBox="1"/>
          <p:nvPr/>
        </p:nvSpPr>
        <p:spPr>
          <a:xfrm>
            <a:off x="5689408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E0EB9-6CAC-4C0A-89AF-833F9AC7FC3A}"/>
              </a:ext>
            </a:extLst>
          </p:cNvPr>
          <p:cNvSpPr txBox="1"/>
          <p:nvPr/>
        </p:nvSpPr>
        <p:spPr>
          <a:xfrm>
            <a:off x="5689408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324C892-6663-46FB-9A80-B1901A6CA0FF}"/>
              </a:ext>
            </a:extLst>
          </p:cNvPr>
          <p:cNvSpPr/>
          <p:nvPr/>
        </p:nvSpPr>
        <p:spPr>
          <a:xfrm>
            <a:off x="637638" y="2035922"/>
            <a:ext cx="7222845" cy="30014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2FA5D3F-A045-43A5-B978-6AD125F60C67}"/>
              </a:ext>
            </a:extLst>
          </p:cNvPr>
          <p:cNvSpPr/>
          <p:nvPr/>
        </p:nvSpPr>
        <p:spPr>
          <a:xfrm>
            <a:off x="565487" y="195972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BFF1A5B-50B8-4939-B5AC-E33F86BCE521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Fill">
            <a:extLst>
              <a:ext uri="{FF2B5EF4-FFF2-40B4-BE49-F238E27FC236}">
                <a16:creationId xmlns:a16="http://schemas.microsoft.com/office/drawing/2014/main" id="{D49F0C06-C8E5-4AEB-8A59-77AC11078D8D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A0EBC73-D904-438D-96B1-7B452C87EDA9}"/>
              </a:ext>
            </a:extLst>
          </p:cNvPr>
          <p:cNvGrpSpPr/>
          <p:nvPr/>
        </p:nvGrpSpPr>
        <p:grpSpPr>
          <a:xfrm>
            <a:off x="564762" y="1086072"/>
            <a:ext cx="2290127" cy="297522"/>
            <a:chOff x="1101232" y="1844825"/>
            <a:chExt cx="5940000" cy="36000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353E2A2-D056-492E-8587-F7703EA11418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215A279-6EED-46A0-98FB-6006DB4169AA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F230519-E192-47B5-A1CF-F7DEEC88D4F2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1" name="순서도: 수행의 시작/종료 30">
            <a:extLst>
              <a:ext uri="{FF2B5EF4-FFF2-40B4-BE49-F238E27FC236}">
                <a16:creationId xmlns:a16="http://schemas.microsoft.com/office/drawing/2014/main" id="{6F301F37-81A9-4B21-B549-1BEA6C55A530}"/>
              </a:ext>
            </a:extLst>
          </p:cNvPr>
          <p:cNvSpPr/>
          <p:nvPr/>
        </p:nvSpPr>
        <p:spPr>
          <a:xfrm>
            <a:off x="1567984" y="5080066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C211209-5297-4F9B-9446-1020799737E6}"/>
              </a:ext>
            </a:extLst>
          </p:cNvPr>
          <p:cNvSpPr>
            <a:spLocks noChangeAspect="1"/>
          </p:cNvSpPr>
          <p:nvPr/>
        </p:nvSpPr>
        <p:spPr>
          <a:xfrm>
            <a:off x="1780748" y="508006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E21B807-A159-42FB-930E-3EB56024F153}"/>
              </a:ext>
            </a:extLst>
          </p:cNvPr>
          <p:cNvSpPr>
            <a:spLocks noChangeAspect="1"/>
          </p:cNvSpPr>
          <p:nvPr/>
        </p:nvSpPr>
        <p:spPr>
          <a:xfrm>
            <a:off x="1864357" y="508006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8721F3D-0B6B-4C97-A29F-3C55D94A1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93" y="2412834"/>
            <a:ext cx="1713961" cy="95808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DFCA4CA-7107-4D83-A1AE-51E299FBB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029" y="2388121"/>
            <a:ext cx="1841695" cy="101969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328C610-EB44-4EA6-8DDA-3450D39FB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069" y="2409304"/>
            <a:ext cx="1858227" cy="1019696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4594AA0-E7D1-48C6-87A2-1D1A56F0E142}"/>
              </a:ext>
            </a:extLst>
          </p:cNvPr>
          <p:cNvSpPr/>
          <p:nvPr/>
        </p:nvSpPr>
        <p:spPr>
          <a:xfrm>
            <a:off x="1601354" y="241144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F485229-8927-4771-B9EE-2C086B834BE6}"/>
              </a:ext>
            </a:extLst>
          </p:cNvPr>
          <p:cNvSpPr/>
          <p:nvPr/>
        </p:nvSpPr>
        <p:spPr>
          <a:xfrm>
            <a:off x="4292724" y="2386732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A5D66BF-7028-4A98-9F70-5BF57313E6C7}"/>
              </a:ext>
            </a:extLst>
          </p:cNvPr>
          <p:cNvSpPr/>
          <p:nvPr/>
        </p:nvSpPr>
        <p:spPr>
          <a:xfrm>
            <a:off x="6537296" y="239738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6AD8B9-BBAC-4E10-9920-ACAEB79BB630}"/>
              </a:ext>
            </a:extLst>
          </p:cNvPr>
          <p:cNvSpPr/>
          <p:nvPr/>
        </p:nvSpPr>
        <p:spPr>
          <a:xfrm>
            <a:off x="894413" y="233310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605564-B466-4016-8EA7-5CF604AA73F7}"/>
              </a:ext>
            </a:extLst>
          </p:cNvPr>
          <p:cNvSpPr/>
          <p:nvPr/>
        </p:nvSpPr>
        <p:spPr>
          <a:xfrm>
            <a:off x="3453089" y="23539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65A672-0408-433A-A89F-952D6BE6D13C}"/>
              </a:ext>
            </a:extLst>
          </p:cNvPr>
          <p:cNvSpPr/>
          <p:nvPr/>
        </p:nvSpPr>
        <p:spPr>
          <a:xfrm>
            <a:off x="5698448" y="235559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756183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F7773CD9-7056-40E1-9B0E-4EEF1A96D238}"/>
              </a:ext>
            </a:extLst>
          </p:cNvPr>
          <p:cNvSpPr/>
          <p:nvPr/>
        </p:nvSpPr>
        <p:spPr bwMode="auto">
          <a:xfrm>
            <a:off x="632520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398D2F33-D547-468D-94B6-63909F735F33}"/>
              </a:ext>
            </a:extLst>
          </p:cNvPr>
          <p:cNvSpPr/>
          <p:nvPr/>
        </p:nvSpPr>
        <p:spPr bwMode="auto">
          <a:xfrm>
            <a:off x="3374265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21">
            <a:extLst>
              <a:ext uri="{FF2B5EF4-FFF2-40B4-BE49-F238E27FC236}">
                <a16:creationId xmlns:a16="http://schemas.microsoft.com/office/drawing/2014/main" id="{F36557FC-CF0B-476B-88AD-85C4671F2B28}"/>
              </a:ext>
            </a:extLst>
          </p:cNvPr>
          <p:cNvSpPr/>
          <p:nvPr/>
        </p:nvSpPr>
        <p:spPr bwMode="auto">
          <a:xfrm>
            <a:off x="5601394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B543D8-B68A-41A3-9540-4DC7DA18E563}"/>
              </a:ext>
            </a:extLst>
          </p:cNvPr>
          <p:cNvCxnSpPr/>
          <p:nvPr/>
        </p:nvCxnSpPr>
        <p:spPr bwMode="auto">
          <a:xfrm>
            <a:off x="720534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B896422-0C6E-4A21-8B6B-4EE15A61E0A6}"/>
              </a:ext>
            </a:extLst>
          </p:cNvPr>
          <p:cNvSpPr txBox="1"/>
          <p:nvPr/>
        </p:nvSpPr>
        <p:spPr>
          <a:xfrm>
            <a:off x="720534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관리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660DEF-15DA-49FC-9B9D-D3CB067004A1}"/>
              </a:ext>
            </a:extLst>
          </p:cNvPr>
          <p:cNvSpPr txBox="1"/>
          <p:nvPr/>
        </p:nvSpPr>
        <p:spPr>
          <a:xfrm>
            <a:off x="720534" y="386866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엄격한 출결 관리 및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19701D-B0F7-4D9E-BD51-829BFC432817}"/>
              </a:ext>
            </a:extLst>
          </p:cNvPr>
          <p:cNvCxnSpPr/>
          <p:nvPr/>
        </p:nvCxnSpPr>
        <p:spPr bwMode="auto">
          <a:xfrm>
            <a:off x="3462279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D7700A8-3989-4EF4-9A1C-D917A425668F}"/>
              </a:ext>
            </a:extLst>
          </p:cNvPr>
          <p:cNvSpPr txBox="1"/>
          <p:nvPr/>
        </p:nvSpPr>
        <p:spPr>
          <a:xfrm>
            <a:off x="3462279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태도 점수 제도 운영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3902AA-9F46-4F2B-B2DE-127F7AA0E411}"/>
              </a:ext>
            </a:extLst>
          </p:cNvPr>
          <p:cNvSpPr txBox="1"/>
          <p:nvPr/>
        </p:nvSpPr>
        <p:spPr>
          <a:xfrm>
            <a:off x="3462279" y="386866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태도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태도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3C76393-9E5A-42A6-96BF-AF575FEE2D85}"/>
              </a:ext>
            </a:extLst>
          </p:cNvPr>
          <p:cNvCxnSpPr/>
          <p:nvPr/>
        </p:nvCxnSpPr>
        <p:spPr bwMode="auto">
          <a:xfrm>
            <a:off x="5689408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2DE5965-0323-46FC-9890-CF870F4A7F3A}"/>
              </a:ext>
            </a:extLst>
          </p:cNvPr>
          <p:cNvSpPr txBox="1"/>
          <p:nvPr/>
        </p:nvSpPr>
        <p:spPr>
          <a:xfrm>
            <a:off x="5689408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68D30A-B21C-4073-B756-FD37C3F9AA6A}"/>
              </a:ext>
            </a:extLst>
          </p:cNvPr>
          <p:cNvSpPr txBox="1"/>
          <p:nvPr/>
        </p:nvSpPr>
        <p:spPr>
          <a:xfrm>
            <a:off x="5689408" y="386866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앞 또는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내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74BE58-7B7D-406A-9CC8-642765810662}"/>
              </a:ext>
            </a:extLst>
          </p:cNvPr>
          <p:cNvSpPr txBox="1"/>
          <p:nvPr/>
        </p:nvSpPr>
        <p:spPr>
          <a:xfrm>
            <a:off x="213815" y="1440172"/>
            <a:ext cx="28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엄격한 생활관리를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B7505E-C799-4C1E-AE01-FBAAD4455F8C}"/>
              </a:ext>
            </a:extLst>
          </p:cNvPr>
          <p:cNvSpPr/>
          <p:nvPr/>
        </p:nvSpPr>
        <p:spPr>
          <a:xfrm>
            <a:off x="564762" y="1969660"/>
            <a:ext cx="7262166" cy="29462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584207-B488-4A9D-94D0-A7725018B87E}"/>
              </a:ext>
            </a:extLst>
          </p:cNvPr>
          <p:cNvSpPr/>
          <p:nvPr/>
        </p:nvSpPr>
        <p:spPr>
          <a:xfrm>
            <a:off x="492610" y="18934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A07320-1E37-441C-9400-7D75D18D8FA9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Fill">
            <a:extLst>
              <a:ext uri="{FF2B5EF4-FFF2-40B4-BE49-F238E27FC236}">
                <a16:creationId xmlns:a16="http://schemas.microsoft.com/office/drawing/2014/main" id="{62B7D61F-7449-4B75-B456-0C7CEB53E126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713E1E6-8C6B-441C-8DDA-CE4F506F194E}"/>
              </a:ext>
            </a:extLst>
          </p:cNvPr>
          <p:cNvGrpSpPr/>
          <p:nvPr/>
        </p:nvGrpSpPr>
        <p:grpSpPr>
          <a:xfrm>
            <a:off x="564762" y="1086072"/>
            <a:ext cx="2290127" cy="297522"/>
            <a:chOff x="1101232" y="1844825"/>
            <a:chExt cx="5940000" cy="36000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60A62BA-9A9E-4159-89B3-5316CCDE49BC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EFDE802-289D-4257-A017-5B287E6A5B01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F6ACD26-A1B7-4CAC-8304-020E6E19C1B3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순서도: 수행의 시작/종료 48">
            <a:extLst>
              <a:ext uri="{FF2B5EF4-FFF2-40B4-BE49-F238E27FC236}">
                <a16:creationId xmlns:a16="http://schemas.microsoft.com/office/drawing/2014/main" id="{C5147FEF-358A-42D2-88D3-0838B3D31428}"/>
              </a:ext>
            </a:extLst>
          </p:cNvPr>
          <p:cNvSpPr/>
          <p:nvPr/>
        </p:nvSpPr>
        <p:spPr>
          <a:xfrm>
            <a:off x="1567984" y="494116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9C7D034-5909-439F-B75E-1DFCF7AAB05E}"/>
              </a:ext>
            </a:extLst>
          </p:cNvPr>
          <p:cNvSpPr>
            <a:spLocks noChangeAspect="1"/>
          </p:cNvSpPr>
          <p:nvPr/>
        </p:nvSpPr>
        <p:spPr>
          <a:xfrm>
            <a:off x="1780748" y="49411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165D622-8E56-4569-AC44-680EAB6B0EE6}"/>
              </a:ext>
            </a:extLst>
          </p:cNvPr>
          <p:cNvSpPr>
            <a:spLocks noChangeAspect="1"/>
          </p:cNvSpPr>
          <p:nvPr/>
        </p:nvSpPr>
        <p:spPr>
          <a:xfrm>
            <a:off x="1864357" y="49411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6F8D681-4159-4A9E-B075-2F7973CC4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69" y="2267006"/>
            <a:ext cx="1924242" cy="106481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32887CD0-BD91-4BC5-B69E-3560BD8E8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840" y="2262073"/>
            <a:ext cx="1884061" cy="105021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E95377E-866F-49CC-8D47-19F9401BF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831" y="2262073"/>
            <a:ext cx="1891465" cy="1050219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3AAC6397-0E83-4933-BEDE-B4A1AA042E81}"/>
              </a:ext>
            </a:extLst>
          </p:cNvPr>
          <p:cNvSpPr/>
          <p:nvPr/>
        </p:nvSpPr>
        <p:spPr>
          <a:xfrm>
            <a:off x="1598247" y="226207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62B239-CFCF-411A-A1CD-A7D004194DCC}"/>
              </a:ext>
            </a:extLst>
          </p:cNvPr>
          <p:cNvSpPr/>
          <p:nvPr/>
        </p:nvSpPr>
        <p:spPr>
          <a:xfrm>
            <a:off x="4333520" y="226207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48185A2-F96B-49ED-A13B-F1B030A0BBCC}"/>
              </a:ext>
            </a:extLst>
          </p:cNvPr>
          <p:cNvSpPr/>
          <p:nvPr/>
        </p:nvSpPr>
        <p:spPr>
          <a:xfrm>
            <a:off x="6537296" y="226207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DCA821B5-C6E6-41E4-9952-F1240B79A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02776"/>
              </p:ext>
            </p:extLst>
          </p:nvPr>
        </p:nvGraphicFramePr>
        <p:xfrm>
          <a:off x="8104412" y="211913"/>
          <a:ext cx="1800000" cy="231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798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평촌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https://mrusselpc.megastudy.net/intro/2024/first/index.asp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58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평촌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https://russelpc.megastudy.net/intro/2024/first/index.asp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페이지에 이미지가 없어서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페이지로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전달드립니다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58" name="직사각형 57">
            <a:extLst>
              <a:ext uri="{FF2B5EF4-FFF2-40B4-BE49-F238E27FC236}">
                <a16:creationId xmlns:a16="http://schemas.microsoft.com/office/drawing/2014/main" id="{C6A34F2F-2DD0-44D2-9B75-5D2811E85BDC}"/>
              </a:ext>
            </a:extLst>
          </p:cNvPr>
          <p:cNvSpPr/>
          <p:nvPr/>
        </p:nvSpPr>
        <p:spPr>
          <a:xfrm>
            <a:off x="674445" y="217819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05550C8-A437-43FC-BC37-9869BB4AF113}"/>
              </a:ext>
            </a:extLst>
          </p:cNvPr>
          <p:cNvSpPr/>
          <p:nvPr/>
        </p:nvSpPr>
        <p:spPr>
          <a:xfrm>
            <a:off x="3450106" y="217819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A8068F0-FAA0-4565-8E7B-0755F10B3759}"/>
              </a:ext>
            </a:extLst>
          </p:cNvPr>
          <p:cNvSpPr/>
          <p:nvPr/>
        </p:nvSpPr>
        <p:spPr>
          <a:xfrm>
            <a:off x="5682762" y="217819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284073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B1F51B-92D8-4CAA-8121-1F430BD3671E}"/>
              </a:ext>
            </a:extLst>
          </p:cNvPr>
          <p:cNvSpPr/>
          <p:nvPr/>
        </p:nvSpPr>
        <p:spPr>
          <a:xfrm>
            <a:off x="252601" y="3450897"/>
            <a:ext cx="2924602" cy="22989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04B238-7D09-495C-AD5B-616DA864198E}"/>
              </a:ext>
            </a:extLst>
          </p:cNvPr>
          <p:cNvSpPr/>
          <p:nvPr/>
        </p:nvSpPr>
        <p:spPr>
          <a:xfrm>
            <a:off x="234712" y="5431432"/>
            <a:ext cx="645015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057A124-D100-4DA8-9C4D-AE8D6FA5F268}"/>
              </a:ext>
            </a:extLst>
          </p:cNvPr>
          <p:cNvGrpSpPr/>
          <p:nvPr/>
        </p:nvGrpSpPr>
        <p:grpSpPr>
          <a:xfrm>
            <a:off x="299964" y="3942999"/>
            <a:ext cx="2761362" cy="1492104"/>
            <a:chOff x="2211349" y="1731914"/>
            <a:chExt cx="3599999" cy="1728000"/>
          </a:xfrm>
        </p:grpSpPr>
        <p:cxnSp>
          <p:nvCxnSpPr>
            <p:cNvPr id="46" name="꺾인 연결선 50">
              <a:extLst>
                <a:ext uri="{FF2B5EF4-FFF2-40B4-BE49-F238E27FC236}">
                  <a16:creationId xmlns:a16="http://schemas.microsoft.com/office/drawing/2014/main" id="{DFA16D7D-9050-4A80-BD85-8041E925070B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꺾인 연결선 51">
              <a:extLst>
                <a:ext uri="{FF2B5EF4-FFF2-40B4-BE49-F238E27FC236}">
                  <a16:creationId xmlns:a16="http://schemas.microsoft.com/office/drawing/2014/main" id="{A81BDF46-D543-4A28-8C34-18F775B3563D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꺾인 연결선 52">
              <a:extLst>
                <a:ext uri="{FF2B5EF4-FFF2-40B4-BE49-F238E27FC236}">
                  <a16:creationId xmlns:a16="http://schemas.microsoft.com/office/drawing/2014/main" id="{D2DAE85A-C08B-476D-949A-067A2A0CEBEF}"/>
                </a:ext>
              </a:extLst>
            </p:cNvPr>
            <p:cNvCxnSpPr/>
            <p:nvPr/>
          </p:nvCxnSpPr>
          <p:spPr bwMode="auto">
            <a:xfrm rot="10800000" flipV="1">
              <a:off x="365134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꺾인 연결선 53">
              <a:extLst>
                <a:ext uri="{FF2B5EF4-FFF2-40B4-BE49-F238E27FC236}">
                  <a16:creationId xmlns:a16="http://schemas.microsoft.com/office/drawing/2014/main" id="{91891409-4026-4934-BEDC-D96C737DC53D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3D17FCB-160F-4D76-AC3C-6279FA8A3DD4}"/>
              </a:ext>
            </a:extLst>
          </p:cNvPr>
          <p:cNvSpPr/>
          <p:nvPr/>
        </p:nvSpPr>
        <p:spPr>
          <a:xfrm>
            <a:off x="838705" y="5062076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B5B9781-9EB1-4AFC-B9D2-A1BC6F760CA0}"/>
              </a:ext>
            </a:extLst>
          </p:cNvPr>
          <p:cNvSpPr/>
          <p:nvPr/>
        </p:nvSpPr>
        <p:spPr>
          <a:xfrm>
            <a:off x="1382923" y="4689049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A3BAB6E-1905-4E9F-A4F5-FC5D8A212BDB}"/>
              </a:ext>
            </a:extLst>
          </p:cNvPr>
          <p:cNvSpPr/>
          <p:nvPr/>
        </p:nvSpPr>
        <p:spPr>
          <a:xfrm>
            <a:off x="1914480" y="4321332"/>
            <a:ext cx="625966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서울대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의치대반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1F9006F-F798-4DCE-908D-AC4F18C0D554}"/>
              </a:ext>
            </a:extLst>
          </p:cNvPr>
          <p:cNvSpPr/>
          <p:nvPr/>
        </p:nvSpPr>
        <p:spPr>
          <a:xfrm>
            <a:off x="2509053" y="3952230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54" name="위쪽 화살표 58">
            <a:extLst>
              <a:ext uri="{FF2B5EF4-FFF2-40B4-BE49-F238E27FC236}">
                <a16:creationId xmlns:a16="http://schemas.microsoft.com/office/drawing/2014/main" id="{1162988F-68E2-4C48-9372-03ED3608D663}"/>
              </a:ext>
            </a:extLst>
          </p:cNvPr>
          <p:cNvSpPr/>
          <p:nvPr/>
        </p:nvSpPr>
        <p:spPr bwMode="auto">
          <a:xfrm rot="3587484">
            <a:off x="2068630" y="4031857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495467-AF9D-4B4D-ABF7-4BB5FB90A76F}"/>
              </a:ext>
            </a:extLst>
          </p:cNvPr>
          <p:cNvSpPr/>
          <p:nvPr/>
        </p:nvSpPr>
        <p:spPr>
          <a:xfrm>
            <a:off x="1877463" y="5072645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6" name="위쪽 화살표 60">
            <a:extLst>
              <a:ext uri="{FF2B5EF4-FFF2-40B4-BE49-F238E27FC236}">
                <a16:creationId xmlns:a16="http://schemas.microsoft.com/office/drawing/2014/main" id="{301D82D9-1A3B-4FC1-832A-0376F1C55BA3}"/>
              </a:ext>
            </a:extLst>
          </p:cNvPr>
          <p:cNvSpPr/>
          <p:nvPr/>
        </p:nvSpPr>
        <p:spPr bwMode="auto">
          <a:xfrm rot="14400000">
            <a:off x="1141601" y="3308589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8009EE-96C4-433A-BA88-ACAB0E3FD8FD}"/>
              </a:ext>
            </a:extLst>
          </p:cNvPr>
          <p:cNvSpPr/>
          <p:nvPr/>
        </p:nvSpPr>
        <p:spPr>
          <a:xfrm>
            <a:off x="275915" y="3639112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8" name="타원형 설명선 63">
            <a:extLst>
              <a:ext uri="{FF2B5EF4-FFF2-40B4-BE49-F238E27FC236}">
                <a16:creationId xmlns:a16="http://schemas.microsoft.com/office/drawing/2014/main" id="{BFB7C0F0-3548-4867-9671-6669E55658C9}"/>
              </a:ext>
            </a:extLst>
          </p:cNvPr>
          <p:cNvSpPr/>
          <p:nvPr/>
        </p:nvSpPr>
        <p:spPr bwMode="auto">
          <a:xfrm>
            <a:off x="2675282" y="3550491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59" name="타원형 설명선 64">
            <a:extLst>
              <a:ext uri="{FF2B5EF4-FFF2-40B4-BE49-F238E27FC236}">
                <a16:creationId xmlns:a16="http://schemas.microsoft.com/office/drawing/2014/main" id="{2DD57600-2C7D-4EA6-95D4-F3F3B83B0691}"/>
              </a:ext>
            </a:extLst>
          </p:cNvPr>
          <p:cNvSpPr/>
          <p:nvPr/>
        </p:nvSpPr>
        <p:spPr bwMode="auto">
          <a:xfrm>
            <a:off x="2110258" y="3898551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EF0DC2-D7BD-48DA-AEB0-B1E90CC1B881}"/>
              </a:ext>
            </a:extLst>
          </p:cNvPr>
          <p:cNvSpPr txBox="1"/>
          <p:nvPr/>
        </p:nvSpPr>
        <p:spPr>
          <a:xfrm>
            <a:off x="113857" y="1115716"/>
            <a:ext cx="324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65" name="모서리가 둥근 직사각형 88">
            <a:extLst>
              <a:ext uri="{FF2B5EF4-FFF2-40B4-BE49-F238E27FC236}">
                <a16:creationId xmlns:a16="http://schemas.microsoft.com/office/drawing/2014/main" id="{E3050C7A-8378-48EA-AB3A-DC456210B512}"/>
              </a:ext>
            </a:extLst>
          </p:cNvPr>
          <p:cNvSpPr/>
          <p:nvPr/>
        </p:nvSpPr>
        <p:spPr bwMode="auto">
          <a:xfrm>
            <a:off x="227768" y="1944196"/>
            <a:ext cx="2968438" cy="1406633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C92947B-536B-4B01-B5E7-8518DE6D9AA5}"/>
              </a:ext>
            </a:extLst>
          </p:cNvPr>
          <p:cNvCxnSpPr>
            <a:cxnSpLocks/>
          </p:cNvCxnSpPr>
          <p:nvPr/>
        </p:nvCxnSpPr>
        <p:spPr bwMode="auto">
          <a:xfrm>
            <a:off x="227768" y="2238690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EFC9147-D7E0-45DC-B322-BC40347FC7F9}"/>
              </a:ext>
            </a:extLst>
          </p:cNvPr>
          <p:cNvSpPr txBox="1"/>
          <p:nvPr/>
        </p:nvSpPr>
        <p:spPr>
          <a:xfrm>
            <a:off x="11806" y="1969250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556E54B-BF4A-4E75-B057-773AB36C1525}"/>
              </a:ext>
            </a:extLst>
          </p:cNvPr>
          <p:cNvSpPr/>
          <p:nvPr/>
        </p:nvSpPr>
        <p:spPr>
          <a:xfrm>
            <a:off x="213815" y="764704"/>
            <a:ext cx="3012579" cy="543664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Fill">
            <a:extLst>
              <a:ext uri="{FF2B5EF4-FFF2-40B4-BE49-F238E27FC236}">
                <a16:creationId xmlns:a16="http://schemas.microsoft.com/office/drawing/2014/main" id="{5ED05D3A-344C-42EC-B7FE-BF959E09F575}"/>
              </a:ext>
            </a:extLst>
          </p:cNvPr>
          <p:cNvSpPr>
            <a:spLocks/>
          </p:cNvSpPr>
          <p:nvPr/>
        </p:nvSpPr>
        <p:spPr bwMode="auto">
          <a:xfrm rot="5400000">
            <a:off x="1553085" y="5195451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0C3636-FC52-483D-8EBA-E836803AC605}"/>
              </a:ext>
            </a:extLst>
          </p:cNvPr>
          <p:cNvSpPr txBox="1"/>
          <p:nvPr/>
        </p:nvSpPr>
        <p:spPr>
          <a:xfrm>
            <a:off x="245812" y="78238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833833D-3BFB-4C7A-9989-598F23BDE193}"/>
              </a:ext>
            </a:extLst>
          </p:cNvPr>
          <p:cNvSpPr/>
          <p:nvPr/>
        </p:nvSpPr>
        <p:spPr>
          <a:xfrm>
            <a:off x="879727" y="5778962"/>
            <a:ext cx="234693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장학혜택은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홈페이지에서 확인 바랍니다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AD701F-76BD-42FD-BF13-BD5CB627ECE4}"/>
              </a:ext>
            </a:extLst>
          </p:cNvPr>
          <p:cNvSpPr txBox="1"/>
          <p:nvPr/>
        </p:nvSpPr>
        <p:spPr>
          <a:xfrm>
            <a:off x="179444" y="2251692"/>
            <a:ext cx="30283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엄격하게 </a:t>
            </a:r>
            <a:r>
              <a:rPr lang="ko-KR" altLang="en-US" b="1" dirty="0"/>
              <a:t>수준별 </a:t>
            </a:r>
            <a:r>
              <a:rPr lang="ko-KR" altLang="en-US" b="1" dirty="0" err="1"/>
              <a:t>반편성</a:t>
            </a:r>
            <a:r>
              <a:rPr lang="ko-KR" altLang="en-US" b="1" dirty="0"/>
              <a:t> 실시 및 연 </a:t>
            </a:r>
            <a:r>
              <a:rPr lang="en-US" altLang="ko-KR" b="1" dirty="0"/>
              <a:t>2~3</a:t>
            </a:r>
            <a:r>
              <a:rPr lang="ko-KR" altLang="en-US" b="1" dirty="0"/>
              <a:t>회 수준별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운영</a:t>
            </a:r>
          </a:p>
          <a:p>
            <a:r>
              <a:rPr lang="ko-KR" altLang="en-US" dirty="0" err="1"/>
              <a:t>바자관</a:t>
            </a:r>
            <a:r>
              <a:rPr lang="ko-KR" altLang="en-US" dirty="0"/>
              <a:t> 재원생들간의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</a:t>
            </a:r>
            <a:r>
              <a:rPr lang="ko-KR" altLang="en-US" dirty="0" err="1"/>
              <a:t>학습상태에</a:t>
            </a:r>
            <a:r>
              <a:rPr lang="ko-KR" altLang="en-US" dirty="0"/>
              <a:t> 대한 경각심을 심어주며 </a:t>
            </a:r>
            <a:r>
              <a:rPr lang="ko-KR" altLang="en-US" b="1" dirty="0" err="1"/>
              <a:t>재원생들의</a:t>
            </a:r>
            <a:r>
              <a:rPr lang="ko-KR" altLang="en-US" b="1" dirty="0"/>
              <a:t>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53892297-6C81-4C90-8CD4-D159DDCC4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204396"/>
              </p:ext>
            </p:extLst>
          </p:nvPr>
        </p:nvGraphicFramePr>
        <p:xfrm>
          <a:off x="8104412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005600-15B4-4084-8984-59FA645D64BA}"/>
              </a:ext>
            </a:extLst>
          </p:cNvPr>
          <p:cNvSpPr/>
          <p:nvPr/>
        </p:nvSpPr>
        <p:spPr bwMode="auto">
          <a:xfrm>
            <a:off x="999613" y="5786877"/>
            <a:ext cx="2208204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98E1CD-2B08-40AC-864F-652131757607}"/>
              </a:ext>
            </a:extLst>
          </p:cNvPr>
          <p:cNvSpPr/>
          <p:nvPr/>
        </p:nvSpPr>
        <p:spPr>
          <a:xfrm>
            <a:off x="960841" y="57047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879710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18A06E5-41C7-463D-9960-CB69FCB2BF62}"/>
              </a:ext>
            </a:extLst>
          </p:cNvPr>
          <p:cNvSpPr/>
          <p:nvPr/>
        </p:nvSpPr>
        <p:spPr>
          <a:xfrm>
            <a:off x="272480" y="836713"/>
            <a:ext cx="3012579" cy="410445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모서리가 둥근 직사각형 88">
            <a:extLst>
              <a:ext uri="{FF2B5EF4-FFF2-40B4-BE49-F238E27FC236}">
                <a16:creationId xmlns:a16="http://schemas.microsoft.com/office/drawing/2014/main" id="{6FE084AD-C078-4565-8333-6F65B44B77E2}"/>
              </a:ext>
            </a:extLst>
          </p:cNvPr>
          <p:cNvSpPr/>
          <p:nvPr/>
        </p:nvSpPr>
        <p:spPr bwMode="auto">
          <a:xfrm>
            <a:off x="288343" y="3623677"/>
            <a:ext cx="2968438" cy="111136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D982453-5BB0-40C7-A4AD-11559F34E67A}"/>
              </a:ext>
            </a:extLst>
          </p:cNvPr>
          <p:cNvCxnSpPr>
            <a:cxnSpLocks/>
          </p:cNvCxnSpPr>
          <p:nvPr/>
        </p:nvCxnSpPr>
        <p:spPr bwMode="auto">
          <a:xfrm>
            <a:off x="288343" y="3918171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47509B5-B005-4B7C-BD87-5784224926E0}"/>
              </a:ext>
            </a:extLst>
          </p:cNvPr>
          <p:cNvSpPr txBox="1"/>
          <p:nvPr/>
        </p:nvSpPr>
        <p:spPr>
          <a:xfrm>
            <a:off x="270759" y="3647814"/>
            <a:ext cx="793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장학제도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8DBCE3D-F0EE-44C0-9DA7-C1E24345B529}"/>
              </a:ext>
            </a:extLst>
          </p:cNvPr>
          <p:cNvSpPr txBox="1"/>
          <p:nvPr/>
        </p:nvSpPr>
        <p:spPr>
          <a:xfrm>
            <a:off x="279921" y="3954779"/>
            <a:ext cx="29684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83" name="Fill">
            <a:extLst>
              <a:ext uri="{FF2B5EF4-FFF2-40B4-BE49-F238E27FC236}">
                <a16:creationId xmlns:a16="http://schemas.microsoft.com/office/drawing/2014/main" id="{FA295580-E8EC-4752-99C1-166F18F91364}"/>
              </a:ext>
            </a:extLst>
          </p:cNvPr>
          <p:cNvSpPr>
            <a:spLocks/>
          </p:cNvSpPr>
          <p:nvPr/>
        </p:nvSpPr>
        <p:spPr bwMode="auto">
          <a:xfrm rot="5400000">
            <a:off x="1675244" y="394088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0" name="덧셈 기호 147">
            <a:extLst>
              <a:ext uri="{FF2B5EF4-FFF2-40B4-BE49-F238E27FC236}">
                <a16:creationId xmlns:a16="http://schemas.microsoft.com/office/drawing/2014/main" id="{63F99F7D-745E-44D3-B411-8301DCA9569B}"/>
              </a:ext>
            </a:extLst>
          </p:cNvPr>
          <p:cNvSpPr/>
          <p:nvPr/>
        </p:nvSpPr>
        <p:spPr bwMode="auto">
          <a:xfrm>
            <a:off x="1654748" y="3303341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순서도: 수행의 시작/종료 119">
            <a:extLst>
              <a:ext uri="{FF2B5EF4-FFF2-40B4-BE49-F238E27FC236}">
                <a16:creationId xmlns:a16="http://schemas.microsoft.com/office/drawing/2014/main" id="{5696A484-AD74-43F8-91AF-FBFF9FACE122}"/>
              </a:ext>
            </a:extLst>
          </p:cNvPr>
          <p:cNvSpPr/>
          <p:nvPr/>
        </p:nvSpPr>
        <p:spPr>
          <a:xfrm>
            <a:off x="1567984" y="314096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91D09F0-A8E9-494F-9AD4-130D4907E280}"/>
              </a:ext>
            </a:extLst>
          </p:cNvPr>
          <p:cNvSpPr>
            <a:spLocks noChangeAspect="1"/>
          </p:cNvSpPr>
          <p:nvPr/>
        </p:nvSpPr>
        <p:spPr>
          <a:xfrm>
            <a:off x="1780748" y="31409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8BD0B7B-8C86-44D5-B8DB-22B41E286251}"/>
              </a:ext>
            </a:extLst>
          </p:cNvPr>
          <p:cNvSpPr>
            <a:spLocks noChangeAspect="1"/>
          </p:cNvSpPr>
          <p:nvPr/>
        </p:nvSpPr>
        <p:spPr>
          <a:xfrm>
            <a:off x="1864357" y="31409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7EEB24D6-6E6A-4E34-AE0B-EEADC0003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241709"/>
              </p:ext>
            </p:extLst>
          </p:nvPr>
        </p:nvGraphicFramePr>
        <p:xfrm>
          <a:off x="8104412" y="211913"/>
          <a:ext cx="1800000" cy="318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 </a:t>
                      </a: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승반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내용으로 교체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FA6A5A-C066-4200-A534-C9A4C4490F5F}"/>
              </a:ext>
            </a:extLst>
          </p:cNvPr>
          <p:cNvSpPr/>
          <p:nvPr/>
        </p:nvSpPr>
        <p:spPr bwMode="auto">
          <a:xfrm>
            <a:off x="652052" y="918829"/>
            <a:ext cx="7348932" cy="215527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F94FEF3-686F-4F9E-AEEC-237462133491}"/>
              </a:ext>
            </a:extLst>
          </p:cNvPr>
          <p:cNvSpPr/>
          <p:nvPr/>
        </p:nvSpPr>
        <p:spPr>
          <a:xfrm>
            <a:off x="704851" y="943136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FD70532-924D-40E7-AD65-559EABC1AF2C}"/>
              </a:ext>
            </a:extLst>
          </p:cNvPr>
          <p:cNvSpPr/>
          <p:nvPr/>
        </p:nvSpPr>
        <p:spPr>
          <a:xfrm>
            <a:off x="706500" y="1023113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성균관대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전자전기공학부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평촌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배병후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D26A10C-6B06-42C1-A749-6C6E675882E1}"/>
              </a:ext>
            </a:extLst>
          </p:cNvPr>
          <p:cNvGrpSpPr/>
          <p:nvPr/>
        </p:nvGrpSpPr>
        <p:grpSpPr>
          <a:xfrm>
            <a:off x="808713" y="1910009"/>
            <a:ext cx="1973538" cy="967910"/>
            <a:chOff x="816877" y="4725144"/>
            <a:chExt cx="1973538" cy="967910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0004C6B-E0E2-4632-AD29-C11CF16BA3C1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28" name="꺾인 연결선 111">
                <a:extLst>
                  <a:ext uri="{FF2B5EF4-FFF2-40B4-BE49-F238E27FC236}">
                    <a16:creationId xmlns:a16="http://schemas.microsoft.com/office/drawing/2014/main" id="{8E6AD039-E497-40AA-A6C4-F2A4C47D14F8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9" name="꺾인 연결선 112">
                <a:extLst>
                  <a:ext uri="{FF2B5EF4-FFF2-40B4-BE49-F238E27FC236}">
                    <a16:creationId xmlns:a16="http://schemas.microsoft.com/office/drawing/2014/main" id="{277F3974-E743-4832-AA75-53C7862BD66D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0" name="꺾인 연결선 113">
                <a:extLst>
                  <a:ext uri="{FF2B5EF4-FFF2-40B4-BE49-F238E27FC236}">
                    <a16:creationId xmlns:a16="http://schemas.microsoft.com/office/drawing/2014/main" id="{4A549A8D-8957-4B3C-9653-4F2382673755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1" name="꺾인 연결선 114">
                <a:extLst>
                  <a:ext uri="{FF2B5EF4-FFF2-40B4-BE49-F238E27FC236}">
                    <a16:creationId xmlns:a16="http://schemas.microsoft.com/office/drawing/2014/main" id="{669A14CB-D935-4131-BD4A-21752BF4C8EE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ACC9209-C844-4427-9438-17D4DCB2332F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5F8CD95-DB5B-4DD9-9E71-22B03799A1E1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8D1E13F-5A9F-4C20-A08F-EEDEC4F96EB8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130578DD-C2F5-4686-A416-02AD79364DF2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8B00811-C51F-4182-9361-F0126DC4DB8B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32" name="위쪽 화살표 115">
            <a:extLst>
              <a:ext uri="{FF2B5EF4-FFF2-40B4-BE49-F238E27FC236}">
                <a16:creationId xmlns:a16="http://schemas.microsoft.com/office/drawing/2014/main" id="{0D5B811A-FBEE-4950-A672-A0F6233E2B3D}"/>
              </a:ext>
            </a:extLst>
          </p:cNvPr>
          <p:cNvSpPr/>
          <p:nvPr/>
        </p:nvSpPr>
        <p:spPr bwMode="auto">
          <a:xfrm rot="3501043">
            <a:off x="2248059" y="1616012"/>
            <a:ext cx="206752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사각형 설명선 116">
            <a:extLst>
              <a:ext uri="{FF2B5EF4-FFF2-40B4-BE49-F238E27FC236}">
                <a16:creationId xmlns:a16="http://schemas.microsoft.com/office/drawing/2014/main" id="{49940315-5D28-49DF-971A-46B87C3B1F34}"/>
              </a:ext>
            </a:extLst>
          </p:cNvPr>
          <p:cNvSpPr/>
          <p:nvPr/>
        </p:nvSpPr>
        <p:spPr bwMode="auto">
          <a:xfrm>
            <a:off x="1136576" y="1838595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51F1572-BE91-40E9-B55E-F165337AC13D}"/>
              </a:ext>
            </a:extLst>
          </p:cNvPr>
          <p:cNvSpPr/>
          <p:nvPr/>
        </p:nvSpPr>
        <p:spPr>
          <a:xfrm>
            <a:off x="5662940" y="943136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9E1FC032-1EA5-45DE-B289-A9138CB1CE81}"/>
              </a:ext>
            </a:extLst>
          </p:cNvPr>
          <p:cNvSpPr/>
          <p:nvPr/>
        </p:nvSpPr>
        <p:spPr>
          <a:xfrm>
            <a:off x="3438112" y="943136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73D0B38-7B34-4D5E-92B3-5BE64E6AB622}"/>
              </a:ext>
            </a:extLst>
          </p:cNvPr>
          <p:cNvSpPr/>
          <p:nvPr/>
        </p:nvSpPr>
        <p:spPr>
          <a:xfrm>
            <a:off x="3439761" y="1023113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한양대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신소재공학부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평촌 김성현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4DB0CBF3-2748-4FE2-AB48-5B58D48B0DE0}"/>
              </a:ext>
            </a:extLst>
          </p:cNvPr>
          <p:cNvGrpSpPr/>
          <p:nvPr/>
        </p:nvGrpSpPr>
        <p:grpSpPr>
          <a:xfrm>
            <a:off x="3541974" y="1910009"/>
            <a:ext cx="1973538" cy="967910"/>
            <a:chOff x="816877" y="4725144"/>
            <a:chExt cx="1973538" cy="967910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388C2D52-9103-45FB-802A-B578A7190028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44" name="꺾인 연결선 128">
                <a:extLst>
                  <a:ext uri="{FF2B5EF4-FFF2-40B4-BE49-F238E27FC236}">
                    <a16:creationId xmlns:a16="http://schemas.microsoft.com/office/drawing/2014/main" id="{ED25A836-1AB9-420C-A401-19E85F1CC540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꺾인 연결선 129">
                <a:extLst>
                  <a:ext uri="{FF2B5EF4-FFF2-40B4-BE49-F238E27FC236}">
                    <a16:creationId xmlns:a16="http://schemas.microsoft.com/office/drawing/2014/main" id="{D49EDDFA-8D6A-4736-A506-BFF8E99999AF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6" name="꺾인 연결선 130">
                <a:extLst>
                  <a:ext uri="{FF2B5EF4-FFF2-40B4-BE49-F238E27FC236}">
                    <a16:creationId xmlns:a16="http://schemas.microsoft.com/office/drawing/2014/main" id="{2723AE81-BF5C-49C4-A48B-580C19FAA0B1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7" name="꺾인 연결선 131">
                <a:extLst>
                  <a:ext uri="{FF2B5EF4-FFF2-40B4-BE49-F238E27FC236}">
                    <a16:creationId xmlns:a16="http://schemas.microsoft.com/office/drawing/2014/main" id="{8C76E764-23A2-48D2-BC05-ADA64544B83F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D5E6C125-0B89-4D4B-96AF-FE63856A0CC4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B218F74D-25F6-4A61-BC4C-D7502F974BD2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05ECB99A-1066-4136-B082-19E131843A1C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354152D-3F6C-4403-99A1-C89477D52A2F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DD1EA031-2639-47DD-AB92-EAA1CC41F7DD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48" name="사각형 설명선 132">
            <a:extLst>
              <a:ext uri="{FF2B5EF4-FFF2-40B4-BE49-F238E27FC236}">
                <a16:creationId xmlns:a16="http://schemas.microsoft.com/office/drawing/2014/main" id="{2B1AC78E-9195-4A2C-B55E-06C7166433F3}"/>
              </a:ext>
            </a:extLst>
          </p:cNvPr>
          <p:cNvSpPr/>
          <p:nvPr/>
        </p:nvSpPr>
        <p:spPr bwMode="auto">
          <a:xfrm>
            <a:off x="3627835" y="1838595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1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49" name="위쪽 화살표 133">
            <a:extLst>
              <a:ext uri="{FF2B5EF4-FFF2-40B4-BE49-F238E27FC236}">
                <a16:creationId xmlns:a16="http://schemas.microsoft.com/office/drawing/2014/main" id="{AD3DBD00-BCF0-41E9-BBB0-0D5A39B0A7A3}"/>
              </a:ext>
            </a:extLst>
          </p:cNvPr>
          <p:cNvSpPr/>
          <p:nvPr/>
        </p:nvSpPr>
        <p:spPr bwMode="auto">
          <a:xfrm rot="3622285">
            <a:off x="4533720" y="1793820"/>
            <a:ext cx="206752" cy="625951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F927743C-2B16-4528-92D3-F7E454313AEE}"/>
              </a:ext>
            </a:extLst>
          </p:cNvPr>
          <p:cNvGrpSpPr/>
          <p:nvPr/>
        </p:nvGrpSpPr>
        <p:grpSpPr>
          <a:xfrm>
            <a:off x="5770657" y="1910009"/>
            <a:ext cx="1973538" cy="967910"/>
            <a:chOff x="816877" y="4725144"/>
            <a:chExt cx="1973538" cy="967910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97121B01-DD1E-41C0-9D89-6A4FE5E2061F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57" name="꺾인 연결선 141">
                <a:extLst>
                  <a:ext uri="{FF2B5EF4-FFF2-40B4-BE49-F238E27FC236}">
                    <a16:creationId xmlns:a16="http://schemas.microsoft.com/office/drawing/2014/main" id="{08DEF5F5-16F5-43BB-8D25-F4432860A49B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8" name="꺾인 연결선 142">
                <a:extLst>
                  <a:ext uri="{FF2B5EF4-FFF2-40B4-BE49-F238E27FC236}">
                    <a16:creationId xmlns:a16="http://schemas.microsoft.com/office/drawing/2014/main" id="{A7AE4A8B-7533-4DCD-9CF7-CC46032B110F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꺾인 연결선 143">
                <a:extLst>
                  <a:ext uri="{FF2B5EF4-FFF2-40B4-BE49-F238E27FC236}">
                    <a16:creationId xmlns:a16="http://schemas.microsoft.com/office/drawing/2014/main" id="{04BA56F6-572E-4E12-8FA8-29C72CED36AA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0" name="꺾인 연결선 144">
                <a:extLst>
                  <a:ext uri="{FF2B5EF4-FFF2-40B4-BE49-F238E27FC236}">
                    <a16:creationId xmlns:a16="http://schemas.microsoft.com/office/drawing/2014/main" id="{D5A54417-129F-42F3-8D8F-3988DEC07E5C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419307A-D7F0-4243-996D-A55A915085E9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05A88CA-7510-449A-8FB9-FE17E16099D3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49A3EA70-C4E3-4336-9A6E-5EF857F0501D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98064EE-C42E-49A1-B780-377201D85568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016C5C1D-49CC-46EC-BA22-FC6E5D0B56E4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61" name="사각형 설명선 145">
            <a:extLst>
              <a:ext uri="{FF2B5EF4-FFF2-40B4-BE49-F238E27FC236}">
                <a16:creationId xmlns:a16="http://schemas.microsoft.com/office/drawing/2014/main" id="{8B1D5FFB-A8A0-49F4-9E13-E7F11AED862B}"/>
              </a:ext>
            </a:extLst>
          </p:cNvPr>
          <p:cNvSpPr/>
          <p:nvPr/>
        </p:nvSpPr>
        <p:spPr bwMode="auto">
          <a:xfrm>
            <a:off x="5856518" y="1838595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2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62" name="위쪽 화살표 146">
            <a:extLst>
              <a:ext uri="{FF2B5EF4-FFF2-40B4-BE49-F238E27FC236}">
                <a16:creationId xmlns:a16="http://schemas.microsoft.com/office/drawing/2014/main" id="{3F3856C4-D2E8-459F-BCF9-B88A13568961}"/>
              </a:ext>
            </a:extLst>
          </p:cNvPr>
          <p:cNvSpPr/>
          <p:nvPr/>
        </p:nvSpPr>
        <p:spPr bwMode="auto">
          <a:xfrm rot="3622285">
            <a:off x="6613281" y="1707078"/>
            <a:ext cx="206752" cy="96905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E2DD4EB-E814-4DD2-BA3E-5642071CBEC5}"/>
              </a:ext>
            </a:extLst>
          </p:cNvPr>
          <p:cNvSpPr/>
          <p:nvPr/>
        </p:nvSpPr>
        <p:spPr>
          <a:xfrm>
            <a:off x="5662939" y="997244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건국대학교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건축학부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평촌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오현서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29A6A0E-52A5-4913-8028-CAADDC3BB7D5}"/>
              </a:ext>
            </a:extLst>
          </p:cNvPr>
          <p:cNvSpPr/>
          <p:nvPr/>
        </p:nvSpPr>
        <p:spPr>
          <a:xfrm>
            <a:off x="613281" y="8367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B79EFF8-F0AC-4A03-B81F-A2D799D8563D}"/>
              </a:ext>
            </a:extLst>
          </p:cNvPr>
          <p:cNvSpPr/>
          <p:nvPr/>
        </p:nvSpPr>
        <p:spPr>
          <a:xfrm>
            <a:off x="8000984" y="915391"/>
            <a:ext cx="1145921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</a:t>
            </a:r>
            <a:r>
              <a:rPr lang="ko-KR" altLang="en-US" b="1" dirty="0" err="1"/>
              <a:t>승반</a:t>
            </a:r>
            <a:r>
              <a:rPr lang="ko-KR" altLang="en-US" b="1" dirty="0"/>
              <a:t> 내용 사용</a:t>
            </a:r>
          </a:p>
        </p:txBody>
      </p:sp>
    </p:spTree>
    <p:extLst>
      <p:ext uri="{BB962C8B-B14F-4D97-AF65-F5344CB8AC3E}">
        <p14:creationId xmlns:p14="http://schemas.microsoft.com/office/powerpoint/2010/main" val="812715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184230"/>
              </p:ext>
            </p:extLst>
          </p:nvPr>
        </p:nvGraphicFramePr>
        <p:xfrm>
          <a:off x="8104412" y="211913"/>
          <a:ext cx="1800000" cy="637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https://mrusselpc.megastudy.net/event/2021/quel/default.asp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249207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3C7DF0C6-89A5-44E8-A456-7C59DA344D7C}"/>
              </a:ext>
            </a:extLst>
          </p:cNvPr>
          <p:cNvSpPr txBox="1"/>
          <p:nvPr/>
        </p:nvSpPr>
        <p:spPr>
          <a:xfrm>
            <a:off x="128170" y="1087744"/>
            <a:ext cx="309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 실전 학습 콘텐츠로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9D65639-84DC-466B-9E6A-619D76FDE001}"/>
              </a:ext>
            </a:extLst>
          </p:cNvPr>
          <p:cNvSpPr/>
          <p:nvPr/>
        </p:nvSpPr>
        <p:spPr>
          <a:xfrm>
            <a:off x="241792" y="3011633"/>
            <a:ext cx="2946025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125FDEB-B327-4985-AC0A-ED2B615FD61C}"/>
              </a:ext>
            </a:extLst>
          </p:cNvPr>
          <p:cNvSpPr txBox="1"/>
          <p:nvPr/>
        </p:nvSpPr>
        <p:spPr>
          <a:xfrm>
            <a:off x="1383912" y="3163368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A9FA05-2D52-4655-93A6-F9CA93EAC008}"/>
              </a:ext>
            </a:extLst>
          </p:cNvPr>
          <p:cNvSpPr txBox="1"/>
          <p:nvPr/>
        </p:nvSpPr>
        <p:spPr>
          <a:xfrm>
            <a:off x="1383912" y="4165826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pic>
        <p:nvPicPr>
          <p:cNvPr id="94" name="Picture 2" descr="퀄 모의고사">
            <a:extLst>
              <a:ext uri="{FF2B5EF4-FFF2-40B4-BE49-F238E27FC236}">
                <a16:creationId xmlns:a16="http://schemas.microsoft.com/office/drawing/2014/main" id="{169FDF7C-DF18-437D-8A49-A3239BCA1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83" y="3320283"/>
            <a:ext cx="1100641" cy="13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모서리가 둥근 직사각형 58">
            <a:extLst>
              <a:ext uri="{FF2B5EF4-FFF2-40B4-BE49-F238E27FC236}">
                <a16:creationId xmlns:a16="http://schemas.microsoft.com/office/drawing/2014/main" id="{55E2DECE-44DC-43F3-B1BF-D87B8690C3A6}"/>
              </a:ext>
            </a:extLst>
          </p:cNvPr>
          <p:cNvSpPr/>
          <p:nvPr/>
        </p:nvSpPr>
        <p:spPr bwMode="auto">
          <a:xfrm>
            <a:off x="1471926" y="3898871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1847A3D-309E-4142-9FFF-A67618A9F7F2}"/>
              </a:ext>
            </a:extLst>
          </p:cNvPr>
          <p:cNvSpPr/>
          <p:nvPr/>
        </p:nvSpPr>
        <p:spPr>
          <a:xfrm>
            <a:off x="1392155" y="38357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52D5AF-B04C-4E06-A18F-4EE7AD600933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A3ECD1-E898-48A4-AB30-3947BDA738CF}"/>
              </a:ext>
            </a:extLst>
          </p:cNvPr>
          <p:cNvSpPr txBox="1"/>
          <p:nvPr/>
        </p:nvSpPr>
        <p:spPr>
          <a:xfrm>
            <a:off x="245812" y="76887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1B78530-7D26-47C8-94A0-92E12AC17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876988"/>
              </p:ext>
            </p:extLst>
          </p:nvPr>
        </p:nvGraphicFramePr>
        <p:xfrm>
          <a:off x="221977" y="2164962"/>
          <a:ext cx="2996253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QUEL</a:t>
                      </a:r>
                      <a:r>
                        <a:rPr lang="en-US" altLang="ko-KR" sz="900" b="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  </a:t>
                      </a:r>
                    </a:p>
                    <a:p>
                      <a:pPr algn="ctr" latinLnBrk="1"/>
                      <a:r>
                        <a:rPr lang="ko-KR" altLang="en-US" sz="900" b="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모의고사</a:t>
                      </a:r>
                      <a:endParaRPr lang="ko-KR" altLang="en-US" sz="900" b="0" dirty="0">
                        <a:ln>
                          <a:solidFill>
                            <a:sysClr val="windowText" lastClr="000000"/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메가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900" b="0" spc="-100">
                          <a:latin typeface="+mn-ea"/>
                          <a:ea typeface="+mn-ea"/>
                        </a:rPr>
                        <a:t>대성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THE PREMIUM </a:t>
                      </a:r>
                      <a:r>
                        <a:rPr lang="ko-KR" altLang="en-US" sz="900" b="0" spc="-100"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 err="1"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CORE</a:t>
                      </a: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Weekly </a:t>
                      </a:r>
                      <a:r>
                        <a:rPr lang="ko-KR" altLang="en-US" sz="900" b="0" spc="-100">
                          <a:latin typeface="+mn-ea"/>
                          <a:ea typeface="+mn-ea"/>
                        </a:rPr>
                        <a:t>모의고사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학습지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장영진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spc="-10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" name="Fill">
            <a:extLst>
              <a:ext uri="{FF2B5EF4-FFF2-40B4-BE49-F238E27FC236}">
                <a16:creationId xmlns:a16="http://schemas.microsoft.com/office/drawing/2014/main" id="{56046500-9AEA-4504-ABE0-A74AE5035DAB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E36FB2-786C-463D-9913-CDAF29E463A6}"/>
              </a:ext>
            </a:extLst>
          </p:cNvPr>
          <p:cNvSpPr/>
          <p:nvPr/>
        </p:nvSpPr>
        <p:spPr bwMode="auto">
          <a:xfrm>
            <a:off x="195084" y="2505731"/>
            <a:ext cx="1449158" cy="43041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4B05EE-D7AB-4CE9-BB7B-A4043BD681B8}"/>
              </a:ext>
            </a:extLst>
          </p:cNvPr>
          <p:cNvSpPr/>
          <p:nvPr/>
        </p:nvSpPr>
        <p:spPr>
          <a:xfrm>
            <a:off x="156312" y="242361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517980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766727"/>
              </p:ext>
            </p:extLst>
          </p:nvPr>
        </p:nvGraphicFramePr>
        <p:xfrm>
          <a:off x="8104412" y="211913"/>
          <a:ext cx="1800000" cy="100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https://mrusselpc.megastudy.net/intro/2022/premium/index.asp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06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https://mrusselpc.megastudy.net/intro/info/2022/monthly/index.asp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208435"/>
                  </a:ext>
                </a:extLst>
              </a:tr>
            </a:tbl>
          </a:graphicData>
        </a:graphic>
      </p:graphicFrame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FF35CA-DC66-4FAC-98A1-A581C0D0B06C}"/>
              </a:ext>
            </a:extLst>
          </p:cNvPr>
          <p:cNvSpPr/>
          <p:nvPr/>
        </p:nvSpPr>
        <p:spPr>
          <a:xfrm>
            <a:off x="239036" y="838854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2AC55D-267F-4630-84F4-584058E082D2}"/>
              </a:ext>
            </a:extLst>
          </p:cNvPr>
          <p:cNvSpPr txBox="1"/>
          <p:nvPr/>
        </p:nvSpPr>
        <p:spPr>
          <a:xfrm>
            <a:off x="1464927" y="1051285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77C903A-EC29-4F8F-9B55-7DEB97D8EB71}"/>
              </a:ext>
            </a:extLst>
          </p:cNvPr>
          <p:cNvSpPr txBox="1"/>
          <p:nvPr/>
        </p:nvSpPr>
        <p:spPr>
          <a:xfrm>
            <a:off x="1464927" y="2053743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87" name="Picture 6" descr="메가X대성 더 프리미엄 모의고사">
            <a:extLst>
              <a:ext uri="{FF2B5EF4-FFF2-40B4-BE49-F238E27FC236}">
                <a16:creationId xmlns:a16="http://schemas.microsoft.com/office/drawing/2014/main" id="{F3699488-E647-405D-9233-E86E2A90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12" y="1315514"/>
            <a:ext cx="1140507" cy="113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모서리가 둥근 직사각형 59">
            <a:extLst>
              <a:ext uri="{FF2B5EF4-FFF2-40B4-BE49-F238E27FC236}">
                <a16:creationId xmlns:a16="http://schemas.microsoft.com/office/drawing/2014/main" id="{0811AEFD-AF9F-443C-B0CB-8B5C2E0650F3}"/>
              </a:ext>
            </a:extLst>
          </p:cNvPr>
          <p:cNvSpPr/>
          <p:nvPr/>
        </p:nvSpPr>
        <p:spPr bwMode="auto">
          <a:xfrm>
            <a:off x="1552940" y="1786788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CA47622-4691-43BE-83B3-04F93E7434DE}"/>
              </a:ext>
            </a:extLst>
          </p:cNvPr>
          <p:cNvSpPr/>
          <p:nvPr/>
        </p:nvSpPr>
        <p:spPr>
          <a:xfrm>
            <a:off x="1499754" y="172370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52D5AF-B04C-4E06-A18F-4EE7AD600933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4D888C-26AA-4CD7-8AA7-D95AB9F25D21}"/>
              </a:ext>
            </a:extLst>
          </p:cNvPr>
          <p:cNvSpPr txBox="1"/>
          <p:nvPr/>
        </p:nvSpPr>
        <p:spPr>
          <a:xfrm>
            <a:off x="124479" y="523711"/>
            <a:ext cx="11384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@ 37p 1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상세내용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3B522F-B2F1-4023-91E7-689537636609}"/>
              </a:ext>
            </a:extLst>
          </p:cNvPr>
          <p:cNvSpPr txBox="1"/>
          <p:nvPr/>
        </p:nvSpPr>
        <p:spPr>
          <a:xfrm>
            <a:off x="232966" y="850521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#1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162B22B-40B0-4B3A-98DD-51E23C2D6707}"/>
              </a:ext>
            </a:extLst>
          </p:cNvPr>
          <p:cNvSpPr/>
          <p:nvPr/>
        </p:nvSpPr>
        <p:spPr>
          <a:xfrm>
            <a:off x="231799" y="3025741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911B13-F05E-45B6-8675-D6FB0FD72810}"/>
              </a:ext>
            </a:extLst>
          </p:cNvPr>
          <p:cNvSpPr txBox="1"/>
          <p:nvPr/>
        </p:nvSpPr>
        <p:spPr>
          <a:xfrm>
            <a:off x="225729" y="3037408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#2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pic>
        <p:nvPicPr>
          <p:cNvPr id="80" name="Picture 2" descr="월간 학습지 장영진">
            <a:extLst>
              <a:ext uri="{FF2B5EF4-FFF2-40B4-BE49-F238E27FC236}">
                <a16:creationId xmlns:a16="http://schemas.microsoft.com/office/drawing/2014/main" id="{49425ADD-065E-4A80-B226-A6543340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77" y="3541163"/>
            <a:ext cx="1077631" cy="109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D8487D15-DE24-4978-B9F0-7525C0692ADC}"/>
              </a:ext>
            </a:extLst>
          </p:cNvPr>
          <p:cNvSpPr txBox="1"/>
          <p:nvPr/>
        </p:nvSpPr>
        <p:spPr>
          <a:xfrm>
            <a:off x="1389584" y="3163847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89D5E2-AA40-4210-9B29-AFA1172DA995}"/>
              </a:ext>
            </a:extLst>
          </p:cNvPr>
          <p:cNvSpPr txBox="1"/>
          <p:nvPr/>
        </p:nvSpPr>
        <p:spPr>
          <a:xfrm>
            <a:off x="1389584" y="4166305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매월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관련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모서리가 둥근 직사각형 61">
            <a:extLst>
              <a:ext uri="{FF2B5EF4-FFF2-40B4-BE49-F238E27FC236}">
                <a16:creationId xmlns:a16="http://schemas.microsoft.com/office/drawing/2014/main" id="{BF3FF1C4-8E6E-4A17-95B3-B27AD2E67025}"/>
              </a:ext>
            </a:extLst>
          </p:cNvPr>
          <p:cNvSpPr/>
          <p:nvPr/>
        </p:nvSpPr>
        <p:spPr bwMode="auto">
          <a:xfrm>
            <a:off x="1477597" y="3894983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22D8073-40C0-4E82-8204-7F7F919CB4A7}"/>
              </a:ext>
            </a:extLst>
          </p:cNvPr>
          <p:cNvSpPr/>
          <p:nvPr/>
        </p:nvSpPr>
        <p:spPr>
          <a:xfrm>
            <a:off x="1424411" y="382781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314497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D5B28C8-6121-4649-917C-24B3FB5EC09E}"/>
              </a:ext>
            </a:extLst>
          </p:cNvPr>
          <p:cNvSpPr/>
          <p:nvPr/>
        </p:nvSpPr>
        <p:spPr bwMode="auto">
          <a:xfrm>
            <a:off x="740060" y="2098262"/>
            <a:ext cx="6751309" cy="339652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9793"/>
              </p:ext>
            </p:extLst>
          </p:nvPr>
        </p:nvGraphicFramePr>
        <p:xfrm>
          <a:off x="8104412" y="211913"/>
          <a:ext cx="1800000" cy="709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평촌 모집요강 및 지원혜택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입학 절차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2F95B621-C397-4186-A767-020F704C2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137111"/>
              </p:ext>
            </p:extLst>
          </p:nvPr>
        </p:nvGraphicFramePr>
        <p:xfrm>
          <a:off x="57150" y="549275"/>
          <a:ext cx="7920039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0013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13924082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러셀 평촌 모집요강 및 지원혜택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 평촌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1221273-1782-4F8E-BE0A-93153987A383}"/>
              </a:ext>
            </a:extLst>
          </p:cNvPr>
          <p:cNvSpPr txBox="1"/>
          <p:nvPr/>
        </p:nvSpPr>
        <p:spPr>
          <a:xfrm>
            <a:off x="782685" y="1630541"/>
            <a:ext cx="6626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>
                <a:latin typeface="+mn-ea"/>
                <a:ea typeface="+mn-ea"/>
              </a:rPr>
              <a:t>러셀 평촌</a:t>
            </a:r>
            <a:r>
              <a:rPr lang="en-US" altLang="ko-KR" sz="1800" b="1" spc="-15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800" b="1" spc="-150" dirty="0">
                <a:latin typeface="+mn-ea"/>
                <a:ea typeface="+mn-ea"/>
              </a:rPr>
              <a:t>N</a:t>
            </a:r>
            <a:r>
              <a:rPr lang="ko-KR" altLang="en-US" sz="1800" b="1" spc="-150" dirty="0">
                <a:latin typeface="+mn-ea"/>
                <a:ea typeface="+mn-ea"/>
              </a:rPr>
              <a:t>수 </a:t>
            </a:r>
            <a:r>
              <a:rPr lang="ko-KR" altLang="en-US" sz="1800" b="1" spc="-150" dirty="0" err="1">
                <a:latin typeface="+mn-ea"/>
                <a:ea typeface="+mn-ea"/>
              </a:rPr>
              <a:t>정규반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>
                <a:solidFill>
                  <a:srgbClr val="0070C0"/>
                </a:solidFill>
                <a:latin typeface="+mn-ea"/>
                <a:ea typeface="+mn-ea"/>
              </a:rPr>
              <a:t>입학 절차 안내</a:t>
            </a:r>
          </a:p>
          <a:p>
            <a:pPr algn="ctr"/>
            <a:endParaRPr lang="en-US" altLang="ko-KR" sz="18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F534E1-C433-4818-B092-F1BD1708B800}"/>
              </a:ext>
            </a:extLst>
          </p:cNvPr>
          <p:cNvSpPr/>
          <p:nvPr/>
        </p:nvSpPr>
        <p:spPr bwMode="auto">
          <a:xfrm>
            <a:off x="782686" y="2134296"/>
            <a:ext cx="6624000" cy="3310927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AD5BAE-0827-43E7-8FE9-16255B68A4ED}"/>
              </a:ext>
            </a:extLst>
          </p:cNvPr>
          <p:cNvSpPr/>
          <p:nvPr/>
        </p:nvSpPr>
        <p:spPr>
          <a:xfrm>
            <a:off x="668387" y="20124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0AFDC4-0805-46B4-A6E8-C1088EFEA21B}"/>
              </a:ext>
            </a:extLst>
          </p:cNvPr>
          <p:cNvSpPr/>
          <p:nvPr/>
        </p:nvSpPr>
        <p:spPr>
          <a:xfrm>
            <a:off x="827714" y="3440701"/>
            <a:ext cx="6508884" cy="2004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spc="-100" dirty="0">
                <a:latin typeface="+mn-ea"/>
                <a:ea typeface="+mn-ea"/>
              </a:rPr>
              <a:t>1. </a:t>
            </a:r>
            <a:r>
              <a:rPr lang="ko-KR" altLang="en-US" sz="1000" b="1" spc="-100" dirty="0">
                <a:latin typeface="+mn-ea"/>
                <a:ea typeface="+mn-ea"/>
              </a:rPr>
              <a:t>성적표 제출 및 원서 접수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※ </a:t>
            </a:r>
            <a:r>
              <a:rPr lang="ko-KR" altLang="en-US" spc="-100" dirty="0">
                <a:latin typeface="+mn-ea"/>
                <a:ea typeface="+mn-ea"/>
              </a:rPr>
              <a:t>전형에 맞는 성적표 제출 및 현장 접수를 통해 입학 절차 안내가 이뤄집니다</a:t>
            </a:r>
            <a:r>
              <a:rPr lang="en-US" altLang="ko-KR" spc="-1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2. </a:t>
            </a:r>
            <a:r>
              <a:rPr lang="ko-KR" altLang="en-US" sz="900" b="1" spc="-100" dirty="0">
                <a:latin typeface="+mn-ea"/>
                <a:ea typeface="+mn-ea"/>
              </a:rPr>
              <a:t>전형 확인 및 강의 선택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pc="-100" dirty="0">
                <a:latin typeface="+mn-ea"/>
                <a:ea typeface="+mn-ea"/>
              </a:rPr>
              <a:t>성적표 제출 후 반편성이 완료되면</a:t>
            </a:r>
            <a:r>
              <a:rPr lang="en-US" altLang="ko-KR" spc="-100" dirty="0">
                <a:latin typeface="+mn-ea"/>
                <a:ea typeface="+mn-ea"/>
              </a:rPr>
              <a:t>, </a:t>
            </a:r>
            <a:r>
              <a:rPr lang="ko-KR" altLang="en-US" spc="-100" dirty="0">
                <a:latin typeface="+mn-ea"/>
                <a:ea typeface="+mn-ea"/>
              </a:rPr>
              <a:t>강의 필수 수강 조건에 해당하는 경우에 강의를 등록합니다</a:t>
            </a:r>
            <a:r>
              <a:rPr lang="en-US" altLang="ko-KR" spc="-100" dirty="0">
                <a:latin typeface="+mn-ea"/>
                <a:ea typeface="+mn-ea"/>
              </a:rPr>
              <a:t>. (</a:t>
            </a:r>
            <a:r>
              <a:rPr lang="ko-KR" altLang="en-US" spc="-100" dirty="0">
                <a:latin typeface="+mn-ea"/>
                <a:ea typeface="+mn-ea"/>
              </a:rPr>
              <a:t>필수 수강 </a:t>
            </a:r>
            <a:r>
              <a:rPr lang="ko-KR" altLang="en-US" spc="-100" dirty="0" err="1">
                <a:latin typeface="+mn-ea"/>
                <a:ea typeface="+mn-ea"/>
              </a:rPr>
              <a:t>시수</a:t>
            </a:r>
            <a:r>
              <a:rPr lang="ko-KR" altLang="en-US" spc="-100" dirty="0">
                <a:latin typeface="+mn-ea"/>
                <a:ea typeface="+mn-ea"/>
              </a:rPr>
              <a:t> </a:t>
            </a:r>
            <a:r>
              <a:rPr lang="ko-KR" altLang="en-US" spc="-100" dirty="0" err="1">
                <a:latin typeface="+mn-ea"/>
                <a:ea typeface="+mn-ea"/>
              </a:rPr>
              <a:t>미충족</a:t>
            </a:r>
            <a:r>
              <a:rPr lang="ko-KR" altLang="en-US" spc="-100" dirty="0">
                <a:latin typeface="+mn-ea"/>
                <a:ea typeface="+mn-ea"/>
              </a:rPr>
              <a:t> 시 입학 불가</a:t>
            </a:r>
            <a:r>
              <a:rPr lang="en-US" altLang="ko-KR" spc="-100" dirty="0"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※ </a:t>
            </a:r>
            <a:r>
              <a:rPr lang="ko-KR" altLang="en-US" spc="-100" dirty="0">
                <a:latin typeface="+mn-ea"/>
                <a:ea typeface="+mn-ea"/>
              </a:rPr>
              <a:t>문서 번호가 작성된 성적증명서 제출은 필수이며</a:t>
            </a:r>
            <a:r>
              <a:rPr lang="en-US" altLang="ko-KR" spc="-100" dirty="0">
                <a:latin typeface="+mn-ea"/>
                <a:ea typeface="+mn-ea"/>
              </a:rPr>
              <a:t>, </a:t>
            </a:r>
            <a:r>
              <a:rPr lang="ko-KR" altLang="en-US" spc="-100" dirty="0">
                <a:latin typeface="+mn-ea"/>
                <a:ea typeface="+mn-ea"/>
              </a:rPr>
              <a:t>위조한 성적증명서로 판명될 경우</a:t>
            </a:r>
            <a:r>
              <a:rPr lang="en-US" altLang="ko-KR" spc="-100" dirty="0">
                <a:latin typeface="+mn-ea"/>
                <a:ea typeface="+mn-ea"/>
              </a:rPr>
              <a:t>, </a:t>
            </a:r>
            <a:r>
              <a:rPr lang="ko-KR" altLang="en-US" spc="-100" dirty="0">
                <a:latin typeface="+mn-ea"/>
                <a:ea typeface="+mn-ea"/>
              </a:rPr>
              <a:t>수강료 납부 및 퇴원 절차를 진행합니다</a:t>
            </a:r>
            <a:r>
              <a:rPr lang="en-US" altLang="ko-KR" spc="-1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※ </a:t>
            </a:r>
            <a:r>
              <a:rPr lang="ko-KR" altLang="en-US" spc="-100" dirty="0">
                <a:latin typeface="+mn-ea"/>
                <a:ea typeface="+mn-ea"/>
              </a:rPr>
              <a:t>성적표 미 제출 시 그린 전형으로 배정됩니다</a:t>
            </a:r>
            <a:r>
              <a:rPr lang="en-US" altLang="ko-KR" spc="-1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3. </a:t>
            </a:r>
            <a:r>
              <a:rPr lang="ko-KR" altLang="en-US" sz="900" b="1" spc="-100" dirty="0">
                <a:latin typeface="+mn-ea"/>
                <a:ea typeface="+mn-ea"/>
              </a:rPr>
              <a:t>최종 등록</a:t>
            </a:r>
            <a:endParaRPr lang="en-US" altLang="ko-KR" sz="900" b="1" spc="-100" dirty="0">
              <a:latin typeface="+mn-ea"/>
              <a:ea typeface="+mn-ea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C5E1BF9E-0398-4ADC-8901-E3986F112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39428"/>
              </p:ext>
            </p:extLst>
          </p:nvPr>
        </p:nvGraphicFramePr>
        <p:xfrm>
          <a:off x="1750454" y="2272166"/>
          <a:ext cx="1512168" cy="101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84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① 성적표 제출 및 원서 접수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53537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F4824220-2162-4DEC-B832-F0F6FA7A6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422157"/>
              </p:ext>
            </p:extLst>
          </p:nvPr>
        </p:nvGraphicFramePr>
        <p:xfrm>
          <a:off x="3334630" y="2272166"/>
          <a:ext cx="1511647" cy="101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84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 전형 확인 및 강의 선택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53537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8FFE0562-5264-4091-A3EB-8BD996BC8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63130"/>
              </p:ext>
            </p:extLst>
          </p:nvPr>
        </p:nvGraphicFramePr>
        <p:xfrm>
          <a:off x="4918806" y="2272166"/>
          <a:ext cx="1544473" cy="1030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306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③ 최종 등록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53537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F2E79F-9E17-472D-B3C9-EB9BFBAEADB2}"/>
              </a:ext>
            </a:extLst>
          </p:cNvPr>
          <p:cNvSpPr/>
          <p:nvPr/>
        </p:nvSpPr>
        <p:spPr bwMode="auto">
          <a:xfrm>
            <a:off x="2288703" y="1657161"/>
            <a:ext cx="1008169" cy="34780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14021A-2F11-4DC6-AC92-15F6425C68D2}"/>
              </a:ext>
            </a:extLst>
          </p:cNvPr>
          <p:cNvSpPr/>
          <p:nvPr/>
        </p:nvSpPr>
        <p:spPr>
          <a:xfrm>
            <a:off x="2249931" y="157504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386868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432507"/>
              </p:ext>
            </p:extLst>
          </p:nvPr>
        </p:nvGraphicFramePr>
        <p:xfrm>
          <a:off x="8104412" y="211913"/>
          <a:ext cx="1800000" cy="586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35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이미지 별첨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474282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39B5D2-68BC-4BD1-931C-671BCAF202DA}"/>
              </a:ext>
            </a:extLst>
          </p:cNvPr>
          <p:cNvSpPr/>
          <p:nvPr/>
        </p:nvSpPr>
        <p:spPr>
          <a:xfrm>
            <a:off x="567340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7" name="Picture 2" descr="https://russeldata.megastudy.net/campus/images/russel/core_gj/2023/winter_overall/program_img04.jpg">
            <a:extLst>
              <a:ext uri="{FF2B5EF4-FFF2-40B4-BE49-F238E27FC236}">
                <a16:creationId xmlns:a16="http://schemas.microsoft.com/office/drawing/2014/main" id="{42550232-B322-468C-8664-AB15EDE58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896708" y="128830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061AC3-94EE-421C-B603-9159023F404C}"/>
              </a:ext>
            </a:extLst>
          </p:cNvPr>
          <p:cNvSpPr/>
          <p:nvPr/>
        </p:nvSpPr>
        <p:spPr>
          <a:xfrm>
            <a:off x="3429353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Picture 6" descr="https://russeldata.megastudy.net/campus/images/russel/intro/2023/winter/program_img03.png">
            <a:extLst>
              <a:ext uri="{FF2B5EF4-FFF2-40B4-BE49-F238E27FC236}">
                <a16:creationId xmlns:a16="http://schemas.microsoft.com/office/drawing/2014/main" id="{D4952506-0580-4F20-B203-AF5C2C7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609211" y="125552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7F1D70-D001-4FBD-967C-BD92E18FC013}"/>
              </a:ext>
            </a:extLst>
          </p:cNvPr>
          <p:cNvSpPr/>
          <p:nvPr/>
        </p:nvSpPr>
        <p:spPr>
          <a:xfrm>
            <a:off x="63284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4" name="Picture 4" descr="https://russeldata.megastudy.net/campus/images/russel/intro/2023/winter/program_img02.png">
            <a:extLst>
              <a:ext uri="{FF2B5EF4-FFF2-40B4-BE49-F238E27FC236}">
                <a16:creationId xmlns:a16="http://schemas.microsoft.com/office/drawing/2014/main" id="{844A9937-65E5-4E72-ACC8-EB9A8634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848544" y="125570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2B1F98-C28D-4573-90FD-62667B989B9D}"/>
              </a:ext>
            </a:extLst>
          </p:cNvPr>
          <p:cNvSpPr txBox="1"/>
          <p:nvPr/>
        </p:nvSpPr>
        <p:spPr>
          <a:xfrm>
            <a:off x="63284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C0DBAE-A8E7-4817-B522-49BDC290A7C2}"/>
              </a:ext>
            </a:extLst>
          </p:cNvPr>
          <p:cNvSpPr txBox="1"/>
          <p:nvPr/>
        </p:nvSpPr>
        <p:spPr>
          <a:xfrm>
            <a:off x="63887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87D000-47B8-4DA3-8241-1A3EAD0E3AE1}"/>
              </a:ext>
            </a:extLst>
          </p:cNvPr>
          <p:cNvSpPr txBox="1"/>
          <p:nvPr/>
        </p:nvSpPr>
        <p:spPr>
          <a:xfrm>
            <a:off x="3429352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3AE666-73E8-458E-8CF6-31222E458D0F}"/>
              </a:ext>
            </a:extLst>
          </p:cNvPr>
          <p:cNvSpPr txBox="1"/>
          <p:nvPr/>
        </p:nvSpPr>
        <p:spPr>
          <a:xfrm>
            <a:off x="3435381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3ABC8D-CA9A-4438-89AB-1836707A2683}"/>
              </a:ext>
            </a:extLst>
          </p:cNvPr>
          <p:cNvSpPr txBox="1"/>
          <p:nvPr/>
        </p:nvSpPr>
        <p:spPr>
          <a:xfrm>
            <a:off x="567340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42E053-914B-4ECC-8349-D54F790CC3C0}"/>
              </a:ext>
            </a:extLst>
          </p:cNvPr>
          <p:cNvSpPr txBox="1"/>
          <p:nvPr/>
        </p:nvSpPr>
        <p:spPr>
          <a:xfrm>
            <a:off x="567943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A3EF12-FD55-48EF-B3F4-73915AC44AA1}"/>
              </a:ext>
            </a:extLst>
          </p:cNvPr>
          <p:cNvSpPr/>
          <p:nvPr/>
        </p:nvSpPr>
        <p:spPr>
          <a:xfrm>
            <a:off x="344488" y="710298"/>
            <a:ext cx="7574719" cy="33238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A5F7D3E-AEAE-4708-8765-DC181D6A74B5}"/>
              </a:ext>
            </a:extLst>
          </p:cNvPr>
          <p:cNvSpPr/>
          <p:nvPr/>
        </p:nvSpPr>
        <p:spPr>
          <a:xfrm>
            <a:off x="272337" y="677639"/>
            <a:ext cx="182018" cy="1579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FE0BE3-268C-4FFE-BF99-9A7C3EB4FB04}"/>
              </a:ext>
            </a:extLst>
          </p:cNvPr>
          <p:cNvSpPr/>
          <p:nvPr/>
        </p:nvSpPr>
        <p:spPr>
          <a:xfrm>
            <a:off x="213815" y="404664"/>
            <a:ext cx="3012579" cy="619268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AF058E55-0643-4546-8F82-2BDFED3A0214}"/>
              </a:ext>
            </a:extLst>
          </p:cNvPr>
          <p:cNvSpPr/>
          <p:nvPr/>
        </p:nvSpPr>
        <p:spPr>
          <a:xfrm>
            <a:off x="1522940" y="4097787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882C04F-24F0-4C6F-B3F3-11C7851341D7}"/>
              </a:ext>
            </a:extLst>
          </p:cNvPr>
          <p:cNvSpPr>
            <a:spLocks noChangeAspect="1"/>
          </p:cNvSpPr>
          <p:nvPr/>
        </p:nvSpPr>
        <p:spPr>
          <a:xfrm>
            <a:off x="1735704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AAF7760-8016-4E0A-B9D1-B7063836F6EE}"/>
              </a:ext>
            </a:extLst>
          </p:cNvPr>
          <p:cNvSpPr>
            <a:spLocks noChangeAspect="1"/>
          </p:cNvSpPr>
          <p:nvPr/>
        </p:nvSpPr>
        <p:spPr>
          <a:xfrm>
            <a:off x="1819313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Fill">
            <a:extLst>
              <a:ext uri="{FF2B5EF4-FFF2-40B4-BE49-F238E27FC236}">
                <a16:creationId xmlns:a16="http://schemas.microsoft.com/office/drawing/2014/main" id="{1FE200BA-814E-4B66-AC58-523E7EAFFA74}"/>
              </a:ext>
            </a:extLst>
          </p:cNvPr>
          <p:cNvSpPr>
            <a:spLocks/>
          </p:cNvSpPr>
          <p:nvPr/>
        </p:nvSpPr>
        <p:spPr bwMode="auto">
          <a:xfrm rot="5400000">
            <a:off x="1544231" y="559706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D57D44-6E4C-438E-B633-E92ABAA65117}"/>
              </a:ext>
            </a:extLst>
          </p:cNvPr>
          <p:cNvSpPr txBox="1"/>
          <p:nvPr/>
        </p:nvSpPr>
        <p:spPr>
          <a:xfrm>
            <a:off x="332609" y="4605341"/>
            <a:ext cx="296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B0164CB-F8A1-4BEC-B19D-D448197D3727}"/>
              </a:ext>
            </a:extLst>
          </p:cNvPr>
          <p:cNvSpPr/>
          <p:nvPr/>
        </p:nvSpPr>
        <p:spPr>
          <a:xfrm>
            <a:off x="332609" y="4997701"/>
            <a:ext cx="5103457" cy="13947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61FAF18-5321-4B6B-A421-C37F36E3BD02}"/>
              </a:ext>
            </a:extLst>
          </p:cNvPr>
          <p:cNvSpPr/>
          <p:nvPr/>
        </p:nvSpPr>
        <p:spPr>
          <a:xfrm>
            <a:off x="260458" y="492150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1" name="순서도: 수행의 시작/종료 40">
            <a:extLst>
              <a:ext uri="{FF2B5EF4-FFF2-40B4-BE49-F238E27FC236}">
                <a16:creationId xmlns:a16="http://schemas.microsoft.com/office/drawing/2014/main" id="{3BE0E30B-3660-4B9D-9BD2-E7D5DB239E46}"/>
              </a:ext>
            </a:extLst>
          </p:cNvPr>
          <p:cNvSpPr/>
          <p:nvPr/>
        </p:nvSpPr>
        <p:spPr>
          <a:xfrm>
            <a:off x="1666951" y="6452155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418F11A-B420-400B-A61F-6122F280337F}"/>
              </a:ext>
            </a:extLst>
          </p:cNvPr>
          <p:cNvSpPr>
            <a:spLocks noChangeAspect="1"/>
          </p:cNvSpPr>
          <p:nvPr/>
        </p:nvSpPr>
        <p:spPr>
          <a:xfrm>
            <a:off x="1879715" y="6452155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16ED500-E1CC-4A5A-B7D9-5641EA1CBB77}"/>
              </a:ext>
            </a:extLst>
          </p:cNvPr>
          <p:cNvSpPr/>
          <p:nvPr/>
        </p:nvSpPr>
        <p:spPr bwMode="auto">
          <a:xfrm>
            <a:off x="291371" y="4189483"/>
            <a:ext cx="2896445" cy="33218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69B3F3-FAD7-407A-8EDC-82A2D11B2C60}"/>
              </a:ext>
            </a:extLst>
          </p:cNvPr>
          <p:cNvSpPr/>
          <p:nvPr/>
        </p:nvSpPr>
        <p:spPr>
          <a:xfrm>
            <a:off x="252600" y="410736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4EE445B-187D-449A-8DF9-B9E2E3B2A5BB}"/>
              </a:ext>
            </a:extLst>
          </p:cNvPr>
          <p:cNvSpPr/>
          <p:nvPr/>
        </p:nvSpPr>
        <p:spPr>
          <a:xfrm>
            <a:off x="213815" y="4204252"/>
            <a:ext cx="30125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09852C06-9DFE-4E4D-B23D-553D00A95BF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18"/>
          <a:stretch/>
        </p:blipFill>
        <p:spPr>
          <a:xfrm>
            <a:off x="886829" y="5038171"/>
            <a:ext cx="1926858" cy="131377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245ED8F-2F9A-4406-96B8-98D7675859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00" b="31064"/>
          <a:stretch/>
        </p:blipFill>
        <p:spPr>
          <a:xfrm>
            <a:off x="3345188" y="5043154"/>
            <a:ext cx="1895844" cy="1292624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A1A0040C-5641-40FF-8282-A8A8ED578AB2}"/>
              </a:ext>
            </a:extLst>
          </p:cNvPr>
          <p:cNvSpPr/>
          <p:nvPr/>
        </p:nvSpPr>
        <p:spPr>
          <a:xfrm>
            <a:off x="5436066" y="498888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594948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CDC1C99-BF01-4797-B778-D6AAC451678E}"/>
              </a:ext>
            </a:extLst>
          </p:cNvPr>
          <p:cNvSpPr txBox="1"/>
          <p:nvPr/>
        </p:nvSpPr>
        <p:spPr>
          <a:xfrm>
            <a:off x="416318" y="926185"/>
            <a:ext cx="2607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C396A5-441C-4DC7-AF6E-8A28F1CFCAF1}"/>
              </a:ext>
            </a:extLst>
          </p:cNvPr>
          <p:cNvSpPr/>
          <p:nvPr/>
        </p:nvSpPr>
        <p:spPr>
          <a:xfrm>
            <a:off x="-14144" y="4909827"/>
            <a:ext cx="324053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 계획 및 학원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FA4BC5-5850-41AB-9705-826D8A083DBA}"/>
              </a:ext>
            </a:extLst>
          </p:cNvPr>
          <p:cNvSpPr/>
          <p:nvPr/>
        </p:nvSpPr>
        <p:spPr bwMode="auto">
          <a:xfrm>
            <a:off x="227264" y="5153909"/>
            <a:ext cx="3003353" cy="5982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 평촌 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정규반에서</a:t>
            </a:r>
            <a:endParaRPr lang="en-US" altLang="ko-KR" sz="10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대입성공을 쟁취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BEE5C9-8C54-4C45-AE8C-75831B71E535}"/>
              </a:ext>
            </a:extLst>
          </p:cNvPr>
          <p:cNvSpPr/>
          <p:nvPr/>
        </p:nvSpPr>
        <p:spPr>
          <a:xfrm>
            <a:off x="213815" y="836712"/>
            <a:ext cx="3012579" cy="554461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13B09ED-5BD6-491C-8FF7-A8B37C6B7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343693"/>
              </p:ext>
            </p:extLst>
          </p:nvPr>
        </p:nvGraphicFramePr>
        <p:xfrm>
          <a:off x="249666" y="1227624"/>
          <a:ext cx="2903135" cy="3638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7668">
                  <a:extLst>
                    <a:ext uri="{9D8B030D-6E8A-4147-A177-3AD203B41FA5}">
                      <a16:colId xmlns:a16="http://schemas.microsoft.com/office/drawing/2014/main" val="2370094511"/>
                    </a:ext>
                  </a:extLst>
                </a:gridCol>
                <a:gridCol w="387668">
                  <a:extLst>
                    <a:ext uri="{9D8B030D-6E8A-4147-A177-3AD203B41FA5}">
                      <a16:colId xmlns:a16="http://schemas.microsoft.com/office/drawing/2014/main" val="1859245656"/>
                    </a:ext>
                  </a:extLst>
                </a:gridCol>
                <a:gridCol w="542735">
                  <a:extLst>
                    <a:ext uri="{9D8B030D-6E8A-4147-A177-3AD203B41FA5}">
                      <a16:colId xmlns:a16="http://schemas.microsoft.com/office/drawing/2014/main" val="1842447434"/>
                    </a:ext>
                  </a:extLst>
                </a:gridCol>
                <a:gridCol w="620268">
                  <a:extLst>
                    <a:ext uri="{9D8B030D-6E8A-4147-A177-3AD203B41FA5}">
                      <a16:colId xmlns:a16="http://schemas.microsoft.com/office/drawing/2014/main" val="2983966933"/>
                    </a:ext>
                  </a:extLst>
                </a:gridCol>
                <a:gridCol w="550409">
                  <a:extLst>
                    <a:ext uri="{9D8B030D-6E8A-4147-A177-3AD203B41FA5}">
                      <a16:colId xmlns:a16="http://schemas.microsoft.com/office/drawing/2014/main" val="192494527"/>
                    </a:ext>
                  </a:extLst>
                </a:gridCol>
                <a:gridCol w="414387">
                  <a:extLst>
                    <a:ext uri="{9D8B030D-6E8A-4147-A177-3AD203B41FA5}">
                      <a16:colId xmlns:a16="http://schemas.microsoft.com/office/drawing/2014/main" val="233877396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구분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평가원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QUEL</a:t>
                      </a:r>
                      <a:br>
                        <a:rPr 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메가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X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대성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더 프리미엄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러셀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CORE Weekly</a:t>
                      </a:r>
                      <a:br>
                        <a:rPr lang="en-US" altLang="ko-KR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월간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학습지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월간 장영진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47879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0619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63706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03246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78211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6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50757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7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59389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8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0908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9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27821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10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4859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11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수능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028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DB7E7B-9A5C-4013-AEE9-78463A1611F1}"/>
              </a:ext>
            </a:extLst>
          </p:cNvPr>
          <p:cNvSpPr/>
          <p:nvPr/>
        </p:nvSpPr>
        <p:spPr bwMode="auto">
          <a:xfrm>
            <a:off x="2216696" y="1188005"/>
            <a:ext cx="518115" cy="3711165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375300-B535-4DB9-A9FE-6F5FE6C3FBE8}"/>
              </a:ext>
            </a:extLst>
          </p:cNvPr>
          <p:cNvSpPr/>
          <p:nvPr/>
        </p:nvSpPr>
        <p:spPr>
          <a:xfrm>
            <a:off x="2177924" y="11058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4A173D8-247A-445E-892C-0AB55EEC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en-US" altLang="ko-KR" sz="900" b="0" dirty="0">
                <a:latin typeface="+mn-ea"/>
                <a:ea typeface="+mn-ea"/>
              </a:rPr>
              <a:t>2024 N</a:t>
            </a:r>
            <a:r>
              <a:rPr lang="ko-KR" altLang="en-US" sz="900" b="0" dirty="0">
                <a:latin typeface="+mn-ea"/>
                <a:ea typeface="+mn-ea"/>
              </a:rPr>
              <a:t>수 </a:t>
            </a:r>
            <a:r>
              <a:rPr lang="ko-KR" altLang="en-US" sz="900" b="0" dirty="0" err="1">
                <a:latin typeface="+mn-ea"/>
                <a:ea typeface="+mn-ea"/>
              </a:rPr>
              <a:t>정규반</a:t>
            </a:r>
            <a:r>
              <a:rPr lang="en-US" altLang="ko-KR" sz="900" b="0" dirty="0">
                <a:latin typeface="+mn-ea"/>
                <a:ea typeface="+mn-ea"/>
              </a:rPr>
              <a:t>(</a:t>
            </a:r>
            <a:r>
              <a:rPr lang="ko-KR" altLang="en-US" sz="900" b="0" dirty="0">
                <a:latin typeface="+mn-ea"/>
                <a:ea typeface="+mn-ea"/>
              </a:rPr>
              <a:t>평촌 </a:t>
            </a:r>
            <a:r>
              <a:rPr lang="en-US" altLang="ko-KR" sz="900" b="0" dirty="0">
                <a:latin typeface="+mn-ea"/>
                <a:ea typeface="+mn-ea"/>
              </a:rPr>
              <a:t>MO)</a:t>
            </a:r>
            <a:endParaRPr lang="ko-KR" altLang="en-US" sz="900" dirty="0">
              <a:latin typeface="+mn-ea"/>
              <a:ea typeface="+mn-ea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FC098FC-6E63-4D32-A2B2-FAA0D027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749379"/>
              </p:ext>
            </p:extLst>
          </p:nvPr>
        </p:nvGraphicFramePr>
        <p:xfrm>
          <a:off x="8104412" y="211913"/>
          <a:ext cx="1800000" cy="152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93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전화 연결될 수 있도록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평촌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하단 동일 영역 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https://mrusselpc.megastudy.net/intro/2024/first/index.asp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848833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4DE564-6017-4A68-B70F-3D0867C2A737}"/>
              </a:ext>
            </a:extLst>
          </p:cNvPr>
          <p:cNvSpPr/>
          <p:nvPr/>
        </p:nvSpPr>
        <p:spPr bwMode="auto">
          <a:xfrm>
            <a:off x="280719" y="4894177"/>
            <a:ext cx="2896445" cy="22310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FDE916-205B-4B50-93DF-61653B0DEE5D}"/>
              </a:ext>
            </a:extLst>
          </p:cNvPr>
          <p:cNvSpPr/>
          <p:nvPr/>
        </p:nvSpPr>
        <p:spPr>
          <a:xfrm>
            <a:off x="241948" y="481205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6A19EF-1195-4386-80B9-429F5E7A0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11" y="5770497"/>
            <a:ext cx="2775246" cy="50119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D41AE6-24FA-41A1-9134-89A721B03797}"/>
              </a:ext>
            </a:extLst>
          </p:cNvPr>
          <p:cNvSpPr/>
          <p:nvPr/>
        </p:nvSpPr>
        <p:spPr bwMode="auto">
          <a:xfrm>
            <a:off x="992561" y="5271877"/>
            <a:ext cx="634904" cy="20613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D7BE2-4824-4C04-8410-BA0CFB327B63}"/>
              </a:ext>
            </a:extLst>
          </p:cNvPr>
          <p:cNvSpPr/>
          <p:nvPr/>
        </p:nvSpPr>
        <p:spPr>
          <a:xfrm>
            <a:off x="953789" y="518975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C9C218-48CB-4E88-A344-AEF79E951088}"/>
              </a:ext>
            </a:extLst>
          </p:cNvPr>
          <p:cNvSpPr/>
          <p:nvPr/>
        </p:nvSpPr>
        <p:spPr>
          <a:xfrm>
            <a:off x="280719" y="579613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801307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8F484C-08B1-4CB5-A580-BB5D5A251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122" y="476672"/>
            <a:ext cx="3059298" cy="61653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96D05B-E04F-4344-A78B-D23CC2D07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35" y="392148"/>
            <a:ext cx="3218330" cy="645333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748825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맨 마지막 순서로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추가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[N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756014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33DA93-169B-4CE6-945A-98AC635E6E48}"/>
              </a:ext>
            </a:extLst>
          </p:cNvPr>
          <p:cNvSpPr/>
          <p:nvPr/>
        </p:nvSpPr>
        <p:spPr bwMode="auto">
          <a:xfrm>
            <a:off x="343934" y="1052736"/>
            <a:ext cx="3213208" cy="2952328"/>
          </a:xfrm>
          <a:prstGeom prst="rect">
            <a:avLst/>
          </a:prstGeom>
          <a:solidFill>
            <a:schemeClr val="tx1">
              <a:alpha val="77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수업과 의무자습을 한방에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</a:t>
            </a:r>
            <a:r>
              <a:rPr lang="ko-KR" altLang="en-US" sz="2800" b="1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정규반</a:t>
            </a:r>
            <a:endParaRPr lang="en-US" altLang="ko-KR" sz="28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b="1" spc="-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최상위권이 집결하는 러셀 평촌에서 경쟁하는 것이</a:t>
            </a: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대입성공의 경쟁력입니다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353848-0803-4972-9D05-FE65FFC23165}"/>
              </a:ext>
            </a:extLst>
          </p:cNvPr>
          <p:cNvSpPr/>
          <p:nvPr/>
        </p:nvSpPr>
        <p:spPr bwMode="auto">
          <a:xfrm>
            <a:off x="4167615" y="3296281"/>
            <a:ext cx="2719836" cy="263043"/>
          </a:xfrm>
          <a:prstGeom prst="rect">
            <a:avLst/>
          </a:prstGeom>
          <a:solidFill>
            <a:srgbClr val="FF0000">
              <a:alpha val="30000"/>
            </a:srgb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9FCCE6-0312-4121-82FE-4CD862F8CBB8}"/>
              </a:ext>
            </a:extLst>
          </p:cNvPr>
          <p:cNvSpPr/>
          <p:nvPr/>
        </p:nvSpPr>
        <p:spPr>
          <a:xfrm>
            <a:off x="260729" y="101551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57292EC-A13D-4A40-941A-1EB29403358A}"/>
              </a:ext>
            </a:extLst>
          </p:cNvPr>
          <p:cNvSpPr/>
          <p:nvPr/>
        </p:nvSpPr>
        <p:spPr>
          <a:xfrm>
            <a:off x="4016675" y="329628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05724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A10AFA-0894-4823-ADCD-948999A56FA0}"/>
              </a:ext>
            </a:extLst>
          </p:cNvPr>
          <p:cNvSpPr/>
          <p:nvPr/>
        </p:nvSpPr>
        <p:spPr bwMode="auto">
          <a:xfrm>
            <a:off x="665555" y="1457815"/>
            <a:ext cx="7095757" cy="441945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083649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모집요강 및 지원혜택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28FBFBC-D314-40B6-A9CF-3EE1AE89110A}"/>
              </a:ext>
            </a:extLst>
          </p:cNvPr>
          <p:cNvSpPr txBox="1"/>
          <p:nvPr/>
        </p:nvSpPr>
        <p:spPr>
          <a:xfrm>
            <a:off x="703343" y="913512"/>
            <a:ext cx="662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>
                <a:latin typeface="+mn-ea"/>
                <a:ea typeface="+mn-ea"/>
              </a:rPr>
              <a:t>러셀 평촌</a:t>
            </a:r>
            <a:r>
              <a:rPr lang="en-US" altLang="ko-KR" sz="1800" b="1" spc="-15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800" b="1" spc="-150" dirty="0">
                <a:latin typeface="+mn-ea"/>
                <a:ea typeface="+mn-ea"/>
              </a:rPr>
              <a:t>N</a:t>
            </a:r>
            <a:r>
              <a:rPr lang="ko-KR" altLang="en-US" sz="1800" b="1" spc="-150" dirty="0">
                <a:latin typeface="+mn-ea"/>
                <a:ea typeface="+mn-ea"/>
              </a:rPr>
              <a:t>수 </a:t>
            </a:r>
            <a:r>
              <a:rPr lang="ko-KR" altLang="en-US" sz="1800" b="1" spc="-150" dirty="0" err="1">
                <a:latin typeface="+mn-ea"/>
                <a:ea typeface="+mn-ea"/>
              </a:rPr>
              <a:t>정규반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>
                <a:solidFill>
                  <a:srgbClr val="0070C0"/>
                </a:solidFill>
                <a:latin typeface="+mn-ea"/>
                <a:ea typeface="+mn-ea"/>
              </a:rPr>
              <a:t>모집요강 및 </a:t>
            </a:r>
            <a:r>
              <a:rPr lang="ko-KR" altLang="en-US" sz="1800" b="1" spc="-150" dirty="0" err="1">
                <a:solidFill>
                  <a:srgbClr val="0070C0"/>
                </a:solidFill>
                <a:latin typeface="+mn-ea"/>
                <a:ea typeface="+mn-ea"/>
              </a:rPr>
              <a:t>지원혜택</a:t>
            </a:r>
            <a:endParaRPr lang="en-US" altLang="ko-KR" sz="18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2BF995-2850-46C6-A923-DE77DCA5168E}"/>
              </a:ext>
            </a:extLst>
          </p:cNvPr>
          <p:cNvSpPr/>
          <p:nvPr/>
        </p:nvSpPr>
        <p:spPr>
          <a:xfrm>
            <a:off x="567154" y="138560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5B3B0F-3773-4352-AAD1-B427802B6AC1}"/>
              </a:ext>
            </a:extLst>
          </p:cNvPr>
          <p:cNvSpPr/>
          <p:nvPr/>
        </p:nvSpPr>
        <p:spPr>
          <a:xfrm>
            <a:off x="723592" y="1432091"/>
            <a:ext cx="68583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chemeClr val="dk1"/>
                </a:solidFill>
                <a:latin typeface="+mn-ea"/>
                <a:ea typeface="+mn-ea"/>
              </a:rPr>
              <a:t>■</a:t>
            </a:r>
            <a:r>
              <a:rPr lang="en-US" altLang="ko-KR" sz="11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100" b="1" dirty="0">
                <a:solidFill>
                  <a:schemeClr val="dk1"/>
                </a:solidFill>
                <a:latin typeface="+mn-ea"/>
                <a:ea typeface="+mn-ea"/>
              </a:rPr>
              <a:t>모의고사 전형 </a:t>
            </a:r>
            <a:r>
              <a:rPr lang="en-US" altLang="ko-KR" sz="1100" b="1" dirty="0">
                <a:solidFill>
                  <a:schemeClr val="dk1"/>
                </a:solidFill>
                <a:latin typeface="+mn-ea"/>
                <a:ea typeface="+mn-ea"/>
              </a:rPr>
              <a:t>: 2023</a:t>
            </a:r>
            <a:r>
              <a:rPr lang="ko-KR" altLang="en-US" sz="1100" b="1" dirty="0">
                <a:solidFill>
                  <a:schemeClr val="dk1"/>
                </a:solidFill>
                <a:latin typeface="+mn-ea"/>
                <a:ea typeface="+mn-ea"/>
              </a:rPr>
              <a:t>년 시행 성적만 인정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978921C3-4002-49DE-832F-2B0710AA5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915671"/>
              </p:ext>
            </p:extLst>
          </p:nvPr>
        </p:nvGraphicFramePr>
        <p:xfrm>
          <a:off x="723592" y="1700808"/>
          <a:ext cx="6858343" cy="19299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5278">
                  <a:extLst>
                    <a:ext uri="{9D8B030D-6E8A-4147-A177-3AD203B41FA5}">
                      <a16:colId xmlns:a16="http://schemas.microsoft.com/office/drawing/2014/main" val="944473960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347524108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844849039"/>
                    </a:ext>
                  </a:extLst>
                </a:gridCol>
                <a:gridCol w="626871">
                  <a:extLst>
                    <a:ext uri="{9D8B030D-6E8A-4147-A177-3AD203B41FA5}">
                      <a16:colId xmlns:a16="http://schemas.microsoft.com/office/drawing/2014/main" val="364419010"/>
                    </a:ext>
                  </a:extLst>
                </a:gridCol>
                <a:gridCol w="626871">
                  <a:extLst>
                    <a:ext uri="{9D8B030D-6E8A-4147-A177-3AD203B41FA5}">
                      <a16:colId xmlns:a16="http://schemas.microsoft.com/office/drawing/2014/main" val="2257904107"/>
                    </a:ext>
                  </a:extLst>
                </a:gridCol>
                <a:gridCol w="1620823">
                  <a:extLst>
                    <a:ext uri="{9D8B030D-6E8A-4147-A177-3AD203B41FA5}">
                      <a16:colId xmlns:a16="http://schemas.microsoft.com/office/drawing/2014/main" val="3297862867"/>
                    </a:ext>
                  </a:extLst>
                </a:gridCol>
              </a:tblGrid>
              <a:tr h="21444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전형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정규반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342401"/>
                  </a:ext>
                </a:extLst>
              </a:tr>
              <a:tr h="2144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등록기준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의무</a:t>
                      </a: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장학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시험기준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969493"/>
                  </a:ext>
                </a:extLst>
              </a:tr>
              <a:tr h="21444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모의고사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전형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HS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국수영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 혹은 </a:t>
                      </a: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국수탐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(1) 3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합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4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85%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23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년에 시행한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</a:t>
                      </a: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097664"/>
                  </a:ext>
                </a:extLst>
              </a:tr>
              <a:tr h="2144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서의치</a:t>
                      </a:r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국수영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 혹은 </a:t>
                      </a: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국수탐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(1) 3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합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5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50%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421110"/>
                  </a:ext>
                </a:extLst>
              </a:tr>
              <a:tr h="2144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서의치</a:t>
                      </a:r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B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755934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20%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23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년에 시행한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평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742805"/>
                  </a:ext>
                </a:extLst>
              </a:tr>
              <a:tr h="2144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연고대</a:t>
                      </a:r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755934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국수영탐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중 수학 포함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합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7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23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년에 시행한</a:t>
                      </a:r>
                      <a:endParaRPr lang="en-US" altLang="ko-KR" sz="80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, 9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, 6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평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08494"/>
                  </a:ext>
                </a:extLst>
              </a:tr>
              <a:tr h="2144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연고대</a:t>
                      </a:r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B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국수영탐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중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합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9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3T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769882"/>
                  </a:ext>
                </a:extLst>
              </a:tr>
              <a:tr h="2144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블루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국수영탐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중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합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8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6T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611119"/>
                  </a:ext>
                </a:extLst>
              </a:tr>
              <a:tr h="2144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면접전형</a:t>
                      </a: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그린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개별 면접을 통해 정원의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5%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이내 선발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9T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면접 후 모집정원의 </a:t>
                      </a:r>
                      <a:r>
                        <a:rPr lang="en-US" altLang="ko-KR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5% </a:t>
                      </a:r>
                      <a:r>
                        <a:rPr lang="ko-KR" alt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이내 선발</a:t>
                      </a: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644816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46C5EC5B-6930-41AE-8C1A-FE77C61A4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190384"/>
              </p:ext>
            </p:extLst>
          </p:nvPr>
        </p:nvGraphicFramePr>
        <p:xfrm>
          <a:off x="723592" y="4051041"/>
          <a:ext cx="6858343" cy="16561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7422">
                  <a:extLst>
                    <a:ext uri="{9D8B030D-6E8A-4147-A177-3AD203B41FA5}">
                      <a16:colId xmlns:a16="http://schemas.microsoft.com/office/drawing/2014/main" val="944473960"/>
                    </a:ext>
                  </a:extLst>
                </a:gridCol>
                <a:gridCol w="750627">
                  <a:extLst>
                    <a:ext uri="{9D8B030D-6E8A-4147-A177-3AD203B41FA5}">
                      <a16:colId xmlns:a16="http://schemas.microsoft.com/office/drawing/2014/main" val="3475241081"/>
                    </a:ext>
                  </a:extLst>
                </a:gridCol>
                <a:gridCol w="2456597">
                  <a:extLst>
                    <a:ext uri="{9D8B030D-6E8A-4147-A177-3AD203B41FA5}">
                      <a16:colId xmlns:a16="http://schemas.microsoft.com/office/drawing/2014/main" val="3844849039"/>
                    </a:ext>
                  </a:extLst>
                </a:gridCol>
                <a:gridCol w="651437">
                  <a:extLst>
                    <a:ext uri="{9D8B030D-6E8A-4147-A177-3AD203B41FA5}">
                      <a16:colId xmlns:a16="http://schemas.microsoft.com/office/drawing/2014/main" val="364419010"/>
                    </a:ext>
                  </a:extLst>
                </a:gridCol>
                <a:gridCol w="651437">
                  <a:extLst>
                    <a:ext uri="{9D8B030D-6E8A-4147-A177-3AD203B41FA5}">
                      <a16:colId xmlns:a16="http://schemas.microsoft.com/office/drawing/2014/main" val="2257904107"/>
                    </a:ext>
                  </a:extLst>
                </a:gridCol>
                <a:gridCol w="1620823">
                  <a:extLst>
                    <a:ext uri="{9D8B030D-6E8A-4147-A177-3AD203B41FA5}">
                      <a16:colId xmlns:a16="http://schemas.microsoft.com/office/drawing/2014/main" val="3297862867"/>
                    </a:ext>
                  </a:extLst>
                </a:gridCol>
              </a:tblGrid>
              <a:tr h="21444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구분</a:t>
                      </a: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전형</a:t>
                      </a: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정규반</a:t>
                      </a:r>
                      <a:endParaRPr lang="ko-KR" altLang="en-US" sz="800" u="none" strike="noStrike" kern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342401"/>
                  </a:ext>
                </a:extLst>
              </a:tr>
              <a:tr h="2144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등록기준</a:t>
                      </a: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의무</a:t>
                      </a:r>
                      <a:r>
                        <a:rPr lang="en-US" sz="800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</a:t>
                      </a:r>
                      <a:r>
                        <a:rPr lang="ko-KR" altLang="en-US" sz="800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</a:t>
                      </a: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장학</a:t>
                      </a: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시험기준</a:t>
                      </a: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0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969493"/>
                  </a:ext>
                </a:extLst>
              </a:tr>
              <a:tr h="21444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내신 전형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HS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내신평균 </a:t>
                      </a: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1.4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85%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원점수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 평균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표준편차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석차등급</a:t>
                      </a:r>
                      <a:endParaRPr lang="en-US" altLang="ko-KR" sz="80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기재된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개 학기의 모든 교과목</a:t>
                      </a:r>
                      <a:endParaRPr lang="en-US" altLang="ko-KR" sz="80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endParaRPr lang="en-US" altLang="ko-KR" sz="80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3-2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학기까지 주요교과 평균</a:t>
                      </a:r>
                      <a:b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※ </a:t>
                      </a: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특목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 별도 문의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75143"/>
                  </a:ext>
                </a:extLst>
              </a:tr>
              <a:tr h="2144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서의치</a:t>
                      </a:r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내신평균 </a:t>
                      </a: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1.7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50%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679493"/>
                  </a:ext>
                </a:extLst>
              </a:tr>
              <a:tr h="5839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서의치</a:t>
                      </a:r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B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내신평균 </a:t>
                      </a: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2.0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고딕15" panose="02020600000000000000" pitchFamily="18" charset="-127"/>
                        <a:ea typeface="a고딕15" panose="02020600000000000000" pitchFamily="18" charset="-127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20%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07880"/>
                  </a:ext>
                </a:extLst>
              </a:tr>
              <a:tr h="2144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면접전형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그린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개별 면접을 통해</a:t>
                      </a:r>
                      <a:r>
                        <a:rPr lang="ko-KR" altLang="en-US" sz="800" u="none" strike="noStrike" baseline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정원의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5%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이내 선발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9T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면접 후 모집정원의 </a:t>
                      </a:r>
                      <a:r>
                        <a:rPr lang="en-US" altLang="ko-KR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5% </a:t>
                      </a:r>
                      <a:r>
                        <a:rPr lang="ko-KR" alt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이내 선발</a:t>
                      </a:r>
                    </a:p>
                  </a:txBody>
                  <a:tcPr marL="9065" marR="9065" marT="90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644816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DB9154-CECD-44CE-90D0-1E23CAA71BD2}"/>
              </a:ext>
            </a:extLst>
          </p:cNvPr>
          <p:cNvSpPr/>
          <p:nvPr/>
        </p:nvSpPr>
        <p:spPr>
          <a:xfrm>
            <a:off x="723592" y="3789431"/>
            <a:ext cx="68583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chemeClr val="dk1"/>
                </a:solidFill>
                <a:latin typeface="+mn-ea"/>
                <a:ea typeface="+mn-ea"/>
              </a:rPr>
              <a:t>■</a:t>
            </a:r>
            <a:r>
              <a:rPr lang="en-US" altLang="ko-KR" sz="11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100" b="1" dirty="0">
                <a:solidFill>
                  <a:schemeClr val="dk1"/>
                </a:solidFill>
                <a:latin typeface="+mn-ea"/>
                <a:ea typeface="+mn-ea"/>
              </a:rPr>
              <a:t>내신 전형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F2E79F-9E17-472D-B3C9-EB9BFBAEADB2}"/>
              </a:ext>
            </a:extLst>
          </p:cNvPr>
          <p:cNvSpPr/>
          <p:nvPr/>
        </p:nvSpPr>
        <p:spPr bwMode="auto">
          <a:xfrm>
            <a:off x="1911886" y="926648"/>
            <a:ext cx="1008169" cy="34780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14021A-2F11-4DC6-AC92-15F6425C68D2}"/>
              </a:ext>
            </a:extLst>
          </p:cNvPr>
          <p:cNvSpPr/>
          <p:nvPr/>
        </p:nvSpPr>
        <p:spPr>
          <a:xfrm>
            <a:off x="1873114" y="84453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99217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952542"/>
              </p:ext>
            </p:extLst>
          </p:nvPr>
        </p:nvGraphicFramePr>
        <p:xfrm>
          <a:off x="8104412" y="211913"/>
          <a:ext cx="1800000" cy="120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평촌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평촌학원 재수생 우선선발반 페이지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평촌 탭 동일 영역 참고하여 동일하게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https://russelpc.megastudy.net/intro/2024/first/index.asp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772180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227F8AD3-112E-4A75-B907-78D251E0FC45}"/>
              </a:ext>
            </a:extLst>
          </p:cNvPr>
          <p:cNvSpPr txBox="1"/>
          <p:nvPr/>
        </p:nvSpPr>
        <p:spPr>
          <a:xfrm>
            <a:off x="704850" y="1348932"/>
            <a:ext cx="662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전국 최상위권이 러셀 평촌을 선택하는 이유</a:t>
            </a:r>
            <a:r>
              <a:rPr lang="en-US" altLang="ko-KR" sz="16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6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600" b="1" spc="-100" dirty="0">
                <a:latin typeface="+mn-ea"/>
                <a:ea typeface="+mn-ea"/>
              </a:rPr>
              <a:t>하고 있습니다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0D7CAD6-4F7B-49AB-926B-B85554D13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928700"/>
              </p:ext>
            </p:extLst>
          </p:nvPr>
        </p:nvGraphicFramePr>
        <p:xfrm>
          <a:off x="57150" y="549275"/>
          <a:ext cx="7920039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0013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13924082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평촌 모집요강 및 지원혜택</a:t>
                      </a:r>
                      <a:endParaRPr lang="en-US" altLang="ko-KR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lang="en-US" altLang="ko-KR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러셀 평촌</a:t>
                      </a:r>
                      <a:endParaRPr lang="en-US" altLang="ko-KR" sz="1000" b="1" spc="-100" baseline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9E7B6E-F98F-462B-892B-B161CB8AE8A6}"/>
              </a:ext>
            </a:extLst>
          </p:cNvPr>
          <p:cNvSpPr/>
          <p:nvPr/>
        </p:nvSpPr>
        <p:spPr bwMode="auto">
          <a:xfrm>
            <a:off x="3579958" y="1353473"/>
            <a:ext cx="832651" cy="30754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1F997F-E1B6-489E-A240-4E8EC2A71FDE}"/>
              </a:ext>
            </a:extLst>
          </p:cNvPr>
          <p:cNvSpPr/>
          <p:nvPr/>
        </p:nvSpPr>
        <p:spPr>
          <a:xfrm>
            <a:off x="3541186" y="127135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36B2FC-9E50-44A4-BBAA-9023B7F37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8" y="2090365"/>
            <a:ext cx="5123269" cy="434505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4848D1-7963-4757-BEEE-C4D548D2FB80}"/>
              </a:ext>
            </a:extLst>
          </p:cNvPr>
          <p:cNvSpPr/>
          <p:nvPr/>
        </p:nvSpPr>
        <p:spPr>
          <a:xfrm>
            <a:off x="1344944" y="203475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169844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669395"/>
              </p:ext>
            </p:extLst>
          </p:nvPr>
        </p:nvGraphicFramePr>
        <p:xfrm>
          <a:off x="8104412" y="211913"/>
          <a:ext cx="1800000" cy="1131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평촌 학원 후기 추가 및 상단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기존 평촌학원 후기와 내용이 상이하므로 확인 요청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후기 중 일부 학원 후기만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강남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대치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목동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분당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영통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중계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693322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49D8E7-D6E9-40A8-B5B1-BBA495C1AE07}"/>
              </a:ext>
            </a:extLst>
          </p:cNvPr>
          <p:cNvSpPr/>
          <p:nvPr/>
        </p:nvSpPr>
        <p:spPr>
          <a:xfrm>
            <a:off x="678110" y="403880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120B84D-A789-48D2-BD46-C251E96E4F09}"/>
              </a:ext>
            </a:extLst>
          </p:cNvPr>
          <p:cNvSpPr/>
          <p:nvPr/>
        </p:nvSpPr>
        <p:spPr>
          <a:xfrm>
            <a:off x="692899" y="1419018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비교적 일찍 시작함으로써 잊어버렸던 감을 되찾고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제 잘못된 학습 습관 등을 고쳐볼 수 있는 시간적 여유가 확보됐습니다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1C2042B-C5AB-4C2C-B40C-EBD20DB1B5F2}"/>
              </a:ext>
            </a:extLst>
          </p:cNvPr>
          <p:cNvSpPr/>
          <p:nvPr/>
        </p:nvSpPr>
        <p:spPr>
          <a:xfrm>
            <a:off x="679759" y="483857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고려대학교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국제학부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평촌 이윤지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B481F7-42D7-4D92-B46D-AF67D86A3CA5}"/>
              </a:ext>
            </a:extLst>
          </p:cNvPr>
          <p:cNvSpPr/>
          <p:nvPr/>
        </p:nvSpPr>
        <p:spPr>
          <a:xfrm>
            <a:off x="687199" y="1803161"/>
            <a:ext cx="3274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정기적으로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메대프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모의고사를 치르면서 받았던 성적표가 주기적으로 제 학습 생활을 되돌아보고 피드백을 가질 수 있었던 계기가 됐습니다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특히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메대프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 모의고사를 치른 후에 작성했던 총평은 이후 수능 직전까지 두고두고 봤던 자료가 되어 큰 도움이 됐습니다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7A52D9DB-2217-40F7-82CA-42729E598DAC}"/>
              </a:ext>
            </a:extLst>
          </p:cNvPr>
          <p:cNvGrpSpPr/>
          <p:nvPr/>
        </p:nvGrpSpPr>
        <p:grpSpPr>
          <a:xfrm>
            <a:off x="1468864" y="877725"/>
            <a:ext cx="1539920" cy="461665"/>
            <a:chOff x="1241604" y="1029594"/>
            <a:chExt cx="1539920" cy="461665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5ED70C8-BAD5-4AAA-88F0-DAC38E94A4DF}"/>
                </a:ext>
              </a:extLst>
            </p:cNvPr>
            <p:cNvSpPr/>
            <p:nvPr/>
          </p:nvSpPr>
          <p:spPr>
            <a:xfrm>
              <a:off x="1241604" y="1029594"/>
              <a:ext cx="1539920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259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29088D5C-530E-4871-B076-60146E2E3A10}"/>
                </a:ext>
              </a:extLst>
            </p:cNvPr>
            <p:cNvSpPr/>
            <p:nvPr/>
          </p:nvSpPr>
          <p:spPr bwMode="auto">
            <a:xfrm>
              <a:off x="2420471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39.0%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1E026F9-6B57-488E-9E01-79FB601EDD5C}"/>
              </a:ext>
            </a:extLst>
          </p:cNvPr>
          <p:cNvSpPr/>
          <p:nvPr/>
        </p:nvSpPr>
        <p:spPr>
          <a:xfrm>
            <a:off x="4040014" y="393018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CAE23FA-EF5A-427D-8D1E-44D59CBF135E}"/>
              </a:ext>
            </a:extLst>
          </p:cNvPr>
          <p:cNvSpPr/>
          <p:nvPr/>
        </p:nvSpPr>
        <p:spPr>
          <a:xfrm>
            <a:off x="4034012" y="1419018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열심히 공부하는 친구들이 많았던 덕에  피곤하거나 졸릴 때 주변을 한번 둘러보면  공부의지가 생겼습니다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F1B3EC0-61C4-4648-942E-91AAED122214}"/>
              </a:ext>
            </a:extLst>
          </p:cNvPr>
          <p:cNvSpPr/>
          <p:nvPr/>
        </p:nvSpPr>
        <p:spPr>
          <a:xfrm>
            <a:off x="4020872" y="483857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건국대학교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수의예과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평촌 강민석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	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F5BF710-D105-4242-9552-5F7D5E122F4F}"/>
              </a:ext>
            </a:extLst>
          </p:cNvPr>
          <p:cNvSpPr/>
          <p:nvPr/>
        </p:nvSpPr>
        <p:spPr>
          <a:xfrm>
            <a:off x="4028312" y="1803161"/>
            <a:ext cx="3274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최상위권 학생들에게  단과수강과 자율학습시간을  자기주도적으로 분배할 수 있게 해준다는 점이  마음에 들어 러셀을 선택하게 되었습니다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</a:p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또한 넓은 책상과 책장이 잘 갖춰져 있어서  불편함이 없었기 때문에  오로지 공부에만 집중할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88A7BC7-5CAC-4C44-8F6D-4AECD7C1E186}"/>
              </a:ext>
            </a:extLst>
          </p:cNvPr>
          <p:cNvGrpSpPr/>
          <p:nvPr/>
        </p:nvGrpSpPr>
        <p:grpSpPr>
          <a:xfrm>
            <a:off x="4792481" y="919670"/>
            <a:ext cx="1537060" cy="461665"/>
            <a:chOff x="1673192" y="1029594"/>
            <a:chExt cx="1108331" cy="461665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5F1596F-DE51-449D-8292-29C610B922C9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289.5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276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EF75788-7FDC-4044-A571-305A369BE22F}"/>
                </a:ext>
              </a:extLst>
            </p:cNvPr>
            <p:cNvSpPr/>
            <p:nvPr/>
          </p:nvSpPr>
          <p:spPr bwMode="auto">
            <a:xfrm>
              <a:off x="2526179" y="1114316"/>
              <a:ext cx="22674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56.3%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E253064-99E1-44E3-A427-60D8489C9A29}"/>
              </a:ext>
            </a:extLst>
          </p:cNvPr>
          <p:cNvSpPr/>
          <p:nvPr/>
        </p:nvSpPr>
        <p:spPr>
          <a:xfrm>
            <a:off x="678109" y="407477"/>
            <a:ext cx="6639428" cy="204840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B8AD31-6703-412E-995C-97A00327E56C}"/>
              </a:ext>
            </a:extLst>
          </p:cNvPr>
          <p:cNvSpPr/>
          <p:nvPr/>
        </p:nvSpPr>
        <p:spPr>
          <a:xfrm>
            <a:off x="605958" y="33127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9C79941-9907-425D-BB51-00757DB8F0E1}"/>
              </a:ext>
            </a:extLst>
          </p:cNvPr>
          <p:cNvSpPr/>
          <p:nvPr/>
        </p:nvSpPr>
        <p:spPr>
          <a:xfrm>
            <a:off x="678110" y="2485870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5FD876F-60F2-4325-AF62-ADCDEBDB2CD1}"/>
              </a:ext>
            </a:extLst>
          </p:cNvPr>
          <p:cNvSpPr/>
          <p:nvPr/>
        </p:nvSpPr>
        <p:spPr>
          <a:xfrm>
            <a:off x="692899" y="3501008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학원에 공부를 잘하고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열심히 하는 친구들이 많아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면학분위기가 잘 조성되어 있어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E7EFD93-F547-4EE4-916A-33F673A31B39}"/>
              </a:ext>
            </a:extLst>
          </p:cNvPr>
          <p:cNvSpPr/>
          <p:nvPr/>
        </p:nvSpPr>
        <p:spPr>
          <a:xfrm>
            <a:off x="679759" y="2565847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이윤서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2BE9D1D-FB43-409A-BA92-E6DC5BE3F878}"/>
              </a:ext>
            </a:extLst>
          </p:cNvPr>
          <p:cNvSpPr/>
          <p:nvPr/>
        </p:nvSpPr>
        <p:spPr>
          <a:xfrm>
            <a:off x="687199" y="3885151"/>
            <a:ext cx="3274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러셀의 장점은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주변 학생들이 열심히 공부하니 자극도 받고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생활패턴을 보고 배울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또한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수능 시간표에 맞춰서 생활할 수 있게 지도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해주는 것이 가장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DF5794B-91A9-44AB-856E-C7C4A147603D}"/>
              </a:ext>
            </a:extLst>
          </p:cNvPr>
          <p:cNvGrpSpPr/>
          <p:nvPr/>
        </p:nvGrpSpPr>
        <p:grpSpPr>
          <a:xfrm>
            <a:off x="1685441" y="2959715"/>
            <a:ext cx="1268862" cy="461665"/>
            <a:chOff x="1673192" y="1029594"/>
            <a:chExt cx="1268862" cy="461665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52297D3-1AC9-4AD3-874F-4FC7DDD5AB19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298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270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1551B1FD-E4DF-4C3E-A833-84E6C8BEE6D7}"/>
                </a:ext>
              </a:extLst>
            </p:cNvPr>
            <p:cNvSpPr/>
            <p:nvPr/>
          </p:nvSpPr>
          <p:spPr bwMode="auto">
            <a:xfrm>
              <a:off x="265405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93.3%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EB97990-70B6-4942-BD3D-0593A21647F4}"/>
              </a:ext>
            </a:extLst>
          </p:cNvPr>
          <p:cNvSpPr/>
          <p:nvPr/>
        </p:nvSpPr>
        <p:spPr>
          <a:xfrm>
            <a:off x="4019223" y="2485870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37DD380-CDE8-4A81-A428-963751470C8A}"/>
              </a:ext>
            </a:extLst>
          </p:cNvPr>
          <p:cNvSpPr/>
          <p:nvPr/>
        </p:nvSpPr>
        <p:spPr>
          <a:xfrm>
            <a:off x="4034012" y="3501008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단과 강의실과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바른공부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자습전용관의 거리가 가까웠고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개인의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자습시간이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보장되는 곳이었기 때문입니다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507EC01-0484-44B6-A701-018D71966986}"/>
              </a:ext>
            </a:extLst>
          </p:cNvPr>
          <p:cNvSpPr/>
          <p:nvPr/>
        </p:nvSpPr>
        <p:spPr>
          <a:xfrm>
            <a:off x="4020872" y="2565847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고려대학교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안암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전기전자공학부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대치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양선호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DCEA304-5261-46AF-938A-E78AD01AFF6C}"/>
              </a:ext>
            </a:extLst>
          </p:cNvPr>
          <p:cNvSpPr/>
          <p:nvPr/>
        </p:nvSpPr>
        <p:spPr>
          <a:xfrm>
            <a:off x="4028312" y="3885151"/>
            <a:ext cx="3274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러셀의 장점은 자습 시간입니다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개인적으로 공부란 혼자서 하는 것이 중요하다고 생각하는 편인데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러셀은 다른 곳보다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시간의 자율성이 높아서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자습시간을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늘릴 수 있었기 때문입니다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BDF288D2-7B47-4B9B-9D48-2EBBB00B4977}"/>
              </a:ext>
            </a:extLst>
          </p:cNvPr>
          <p:cNvGrpSpPr/>
          <p:nvPr/>
        </p:nvGrpSpPr>
        <p:grpSpPr>
          <a:xfrm>
            <a:off x="4892330" y="2976493"/>
            <a:ext cx="1391741" cy="461665"/>
            <a:chOff x="1673192" y="1029594"/>
            <a:chExt cx="1391741" cy="461665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1382560-57A2-4673-8A5A-9FB24F4471D5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294.5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8DB79E1B-B73E-4108-BAB4-94CD0AD8A8B1}"/>
                </a:ext>
              </a:extLst>
            </p:cNvPr>
            <p:cNvSpPr/>
            <p:nvPr/>
          </p:nvSpPr>
          <p:spPr bwMode="auto">
            <a:xfrm>
              <a:off x="2776933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94.2%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2E6BF12-F6B9-4DF0-8861-1D359ACC602F}"/>
              </a:ext>
            </a:extLst>
          </p:cNvPr>
          <p:cNvSpPr/>
          <p:nvPr/>
        </p:nvSpPr>
        <p:spPr>
          <a:xfrm>
            <a:off x="678110" y="4573508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F4E1816-7C02-47AD-A2D0-0AC3B2BE59C2}"/>
              </a:ext>
            </a:extLst>
          </p:cNvPr>
          <p:cNvSpPr/>
          <p:nvPr/>
        </p:nvSpPr>
        <p:spPr>
          <a:xfrm>
            <a:off x="692899" y="5588646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“원하는 만큼의 수업만 들을 수 있다는 점에서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러셀을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1D9E6EF-4184-4EA8-A0A7-84148D49F2D3}"/>
              </a:ext>
            </a:extLst>
          </p:cNvPr>
          <p:cNvSpPr/>
          <p:nvPr/>
        </p:nvSpPr>
        <p:spPr>
          <a:xfrm>
            <a:off x="679759" y="4653485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인문계열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목동 최은영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F5153A-DF19-4A72-A857-4324B274C1D3}"/>
              </a:ext>
            </a:extLst>
          </p:cNvPr>
          <p:cNvSpPr/>
          <p:nvPr/>
        </p:nvSpPr>
        <p:spPr>
          <a:xfrm>
            <a:off x="687199" y="5972789"/>
            <a:ext cx="3274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“저는 수업을 듣기보다 자습을 선호하는 편인데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자습시간을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확보할 수 있어서 좋았습니다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하루를 능동적으로 구성할 수 있어서 그때그때 제게 필요한 학습을 충분히 할 수 있었고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수능까지 효율적으로 공부할 수 있었습니다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”</a:t>
            </a: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CD6FC5B-E55C-4DCF-8444-FF4C2165C2D4}"/>
              </a:ext>
            </a:extLst>
          </p:cNvPr>
          <p:cNvGrpSpPr/>
          <p:nvPr/>
        </p:nvGrpSpPr>
        <p:grpSpPr>
          <a:xfrm>
            <a:off x="1576384" y="5089298"/>
            <a:ext cx="1395351" cy="461665"/>
            <a:chOff x="1673192" y="1029594"/>
            <a:chExt cx="1395351" cy="461665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590C551-DEBB-499B-8FCD-017E6DC9C9BC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291.5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227.5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9887E496-D8D5-4843-B4BC-A212ED3C8F5D}"/>
                </a:ext>
              </a:extLst>
            </p:cNvPr>
            <p:cNvSpPr/>
            <p:nvPr/>
          </p:nvSpPr>
          <p:spPr bwMode="auto">
            <a:xfrm>
              <a:off x="2780543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88.3%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C05F132-2535-4B20-8AEE-DBA6B7C58894}"/>
              </a:ext>
            </a:extLst>
          </p:cNvPr>
          <p:cNvSpPr/>
          <p:nvPr/>
        </p:nvSpPr>
        <p:spPr>
          <a:xfrm>
            <a:off x="4019223" y="4573508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452D2DF-9CAD-4B34-AE73-3AC1F817D14A}"/>
              </a:ext>
            </a:extLst>
          </p:cNvPr>
          <p:cNvSpPr/>
          <p:nvPr/>
        </p:nvSpPr>
        <p:spPr>
          <a:xfrm>
            <a:off x="4034012" y="5588646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면학분위기와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장학혜택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등을 전반적으로 고려했을 때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</a:t>
            </a: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어느 한 부분 부족한 것이 없어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DCEA57A-5D96-4BA4-B87E-F85BA4EDD99D}"/>
              </a:ext>
            </a:extLst>
          </p:cNvPr>
          <p:cNvSpPr/>
          <p:nvPr/>
        </p:nvSpPr>
        <p:spPr>
          <a:xfrm>
            <a:off x="4020872" y="4653485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건축공학과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김도현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E5B9AC6-EF94-49FE-895D-698399C22D17}"/>
              </a:ext>
            </a:extLst>
          </p:cNvPr>
          <p:cNvSpPr/>
          <p:nvPr/>
        </p:nvSpPr>
        <p:spPr>
          <a:xfrm>
            <a:off x="4028312" y="5972789"/>
            <a:ext cx="3274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바자관은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개방형 구조로 되어 있어 딴짓을 덜하게 되어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책상과 의자가 넓고 좋아 모의고사를 올려놓고도 자리가 부족하지 않은 점도 큰 장점입니다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시설만큼은 스트레스 하나도 안 받도록 세심하게 배려한 부분이 보였습니다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3FA5FB40-89F9-4674-A9DF-43E2DCA9F1EE}"/>
              </a:ext>
            </a:extLst>
          </p:cNvPr>
          <p:cNvGrpSpPr/>
          <p:nvPr/>
        </p:nvGrpSpPr>
        <p:grpSpPr>
          <a:xfrm>
            <a:off x="4892330" y="5080909"/>
            <a:ext cx="1438614" cy="461665"/>
            <a:chOff x="1673192" y="1029594"/>
            <a:chExt cx="1438614" cy="461665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219311DC-71E7-47D0-A7EA-7C00211EACF6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271.5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76375747-DBC3-4F74-95C3-AC4992868FF0}"/>
                </a:ext>
              </a:extLst>
            </p:cNvPr>
            <p:cNvSpPr/>
            <p:nvPr/>
          </p:nvSpPr>
          <p:spPr bwMode="auto">
            <a:xfrm>
              <a:off x="282380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47.4%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2BA11D3-A627-40D8-BE3B-BDCFF9182532}"/>
              </a:ext>
            </a:extLst>
          </p:cNvPr>
          <p:cNvSpPr/>
          <p:nvPr/>
        </p:nvSpPr>
        <p:spPr>
          <a:xfrm>
            <a:off x="678109" y="2481518"/>
            <a:ext cx="6639428" cy="414399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953CA6B-A6D9-4215-9B4D-851CE570A5BF}"/>
              </a:ext>
            </a:extLst>
          </p:cNvPr>
          <p:cNvSpPr/>
          <p:nvPr/>
        </p:nvSpPr>
        <p:spPr>
          <a:xfrm>
            <a:off x="605958" y="249151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2</a:t>
            </a:r>
            <a:endParaRPr lang="ko-KR" altLang="en-US" sz="1000" b="1" dirty="0"/>
          </a:p>
        </p:txBody>
      </p:sp>
      <p:sp>
        <p:nvSpPr>
          <p:cNvPr id="125" name="화살표: 오른쪽으로 구부러짐 124">
            <a:extLst>
              <a:ext uri="{FF2B5EF4-FFF2-40B4-BE49-F238E27FC236}">
                <a16:creationId xmlns:a16="http://schemas.microsoft.com/office/drawing/2014/main" id="{8646AD0F-7EDF-4F2B-83BF-8D5EEB9D2155}"/>
              </a:ext>
            </a:extLst>
          </p:cNvPr>
          <p:cNvSpPr/>
          <p:nvPr/>
        </p:nvSpPr>
        <p:spPr bwMode="auto">
          <a:xfrm rot="11713850">
            <a:off x="2347782" y="963346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화살표: 오른쪽으로 구부러짐 125">
            <a:extLst>
              <a:ext uri="{FF2B5EF4-FFF2-40B4-BE49-F238E27FC236}">
                <a16:creationId xmlns:a16="http://schemas.microsoft.com/office/drawing/2014/main" id="{238E3022-1E6D-4989-9D27-79B01730E3A9}"/>
              </a:ext>
            </a:extLst>
          </p:cNvPr>
          <p:cNvSpPr/>
          <p:nvPr/>
        </p:nvSpPr>
        <p:spPr bwMode="auto">
          <a:xfrm rot="11713850">
            <a:off x="5696997" y="1016169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화살표: 오른쪽으로 구부러짐 126">
            <a:extLst>
              <a:ext uri="{FF2B5EF4-FFF2-40B4-BE49-F238E27FC236}">
                <a16:creationId xmlns:a16="http://schemas.microsoft.com/office/drawing/2014/main" id="{159D1578-9A43-41F3-B22E-7EF582657E35}"/>
              </a:ext>
            </a:extLst>
          </p:cNvPr>
          <p:cNvSpPr/>
          <p:nvPr/>
        </p:nvSpPr>
        <p:spPr bwMode="auto">
          <a:xfrm rot="11713850">
            <a:off x="2511444" y="3020833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8" name="화살표: 오른쪽으로 구부러짐 127">
            <a:extLst>
              <a:ext uri="{FF2B5EF4-FFF2-40B4-BE49-F238E27FC236}">
                <a16:creationId xmlns:a16="http://schemas.microsoft.com/office/drawing/2014/main" id="{58655851-04F6-4677-A7B7-FC36D0287E00}"/>
              </a:ext>
            </a:extLst>
          </p:cNvPr>
          <p:cNvSpPr/>
          <p:nvPr/>
        </p:nvSpPr>
        <p:spPr bwMode="auto">
          <a:xfrm rot="11713850">
            <a:off x="5764726" y="3061250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화살표: 오른쪽으로 구부러짐 128">
            <a:extLst>
              <a:ext uri="{FF2B5EF4-FFF2-40B4-BE49-F238E27FC236}">
                <a16:creationId xmlns:a16="http://schemas.microsoft.com/office/drawing/2014/main" id="{EF8987AC-747E-44C2-84C7-275BF5BB1E6F}"/>
              </a:ext>
            </a:extLst>
          </p:cNvPr>
          <p:cNvSpPr/>
          <p:nvPr/>
        </p:nvSpPr>
        <p:spPr bwMode="auto">
          <a:xfrm rot="11713850">
            <a:off x="2493650" y="5150258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화살표: 오른쪽으로 구부러짐 129">
            <a:extLst>
              <a:ext uri="{FF2B5EF4-FFF2-40B4-BE49-F238E27FC236}">
                <a16:creationId xmlns:a16="http://schemas.microsoft.com/office/drawing/2014/main" id="{33550772-E42F-4C25-A965-6A6BB41C2271}"/>
              </a:ext>
            </a:extLst>
          </p:cNvPr>
          <p:cNvSpPr/>
          <p:nvPr/>
        </p:nvSpPr>
        <p:spPr bwMode="auto">
          <a:xfrm rot="11713850">
            <a:off x="5826257" y="5142294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129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70034"/>
              </p:ext>
            </p:extLst>
          </p:nvPr>
        </p:nvGraphicFramePr>
        <p:xfrm>
          <a:off x="8104412" y="211913"/>
          <a:ext cx="1800000" cy="318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후기 중 일부 학원 후기만 사용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59" name="직사각형 58">
            <a:extLst>
              <a:ext uri="{FF2B5EF4-FFF2-40B4-BE49-F238E27FC236}">
                <a16:creationId xmlns:a16="http://schemas.microsoft.com/office/drawing/2014/main" id="{6E31A671-3089-4A31-AA0B-D0546CCABEC2}"/>
              </a:ext>
            </a:extLst>
          </p:cNvPr>
          <p:cNvSpPr/>
          <p:nvPr/>
        </p:nvSpPr>
        <p:spPr>
          <a:xfrm>
            <a:off x="704850" y="549275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3841F2-EBE1-429A-A6EC-973D2ADCC845}"/>
              </a:ext>
            </a:extLst>
          </p:cNvPr>
          <p:cNvSpPr/>
          <p:nvPr/>
        </p:nvSpPr>
        <p:spPr>
          <a:xfrm>
            <a:off x="719639" y="1564413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“러셀은 가장 높은 성적대의 학생들이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모여 있는 곳이라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0D24B5D-136F-4AD0-9DB1-EA12B4B9D8B0}"/>
              </a:ext>
            </a:extLst>
          </p:cNvPr>
          <p:cNvSpPr/>
          <p:nvPr/>
        </p:nvSpPr>
        <p:spPr>
          <a:xfrm>
            <a:off x="706499" y="629252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중앙대학교 의학부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김상범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1F3FFEE-CE84-44BA-9686-1B04B84DA41C}"/>
              </a:ext>
            </a:extLst>
          </p:cNvPr>
          <p:cNvSpPr/>
          <p:nvPr/>
        </p:nvSpPr>
        <p:spPr>
          <a:xfrm>
            <a:off x="713939" y="1948556"/>
            <a:ext cx="3274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탁 트인 책상 구조 덕분에 옆자리 친구가 바로 보이는 점이 매우 좋았습니다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같은 반 친구가 옆자리에 앉아 열심히 공부하는 모습이 실시간으로 노출되어 집중력이 흐트러지거나 졸릴 때 옆자리 친구를 보며 자극을 받을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1FC19C9-9A17-43FF-A195-71F0DCC315C9}"/>
              </a:ext>
            </a:extLst>
          </p:cNvPr>
          <p:cNvGrpSpPr/>
          <p:nvPr/>
        </p:nvGrpSpPr>
        <p:grpSpPr>
          <a:xfrm>
            <a:off x="1611513" y="1065065"/>
            <a:ext cx="1440619" cy="461665"/>
            <a:chOff x="1673192" y="1029594"/>
            <a:chExt cx="1440619" cy="461665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088F27B-5258-4D01-A854-8E1AFF9FE5F6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296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286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EC71B09-0DBE-473F-8317-BC0C2EC6329F}"/>
                </a:ext>
              </a:extLst>
            </p:cNvPr>
            <p:cNvSpPr/>
            <p:nvPr/>
          </p:nvSpPr>
          <p:spPr bwMode="auto">
            <a:xfrm>
              <a:off x="2825811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71.4%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39D4D71-0E16-44BF-8B4B-FC19E2E00D7E}"/>
              </a:ext>
            </a:extLst>
          </p:cNvPr>
          <p:cNvSpPr/>
          <p:nvPr/>
        </p:nvSpPr>
        <p:spPr>
          <a:xfrm>
            <a:off x="4045963" y="549275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8DBD609-F7BA-417E-BF9C-62030E584D41}"/>
              </a:ext>
            </a:extLst>
          </p:cNvPr>
          <p:cNvSpPr/>
          <p:nvPr/>
        </p:nvSpPr>
        <p:spPr>
          <a:xfrm>
            <a:off x="4060752" y="1564413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의지가 약한 편이라 학습 관리를 철저히 해주는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러셀학원을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등록하였습니다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C05501E-87B3-4166-BCEC-6DD2A732EAC7}"/>
              </a:ext>
            </a:extLst>
          </p:cNvPr>
          <p:cNvSpPr/>
          <p:nvPr/>
        </p:nvSpPr>
        <p:spPr>
          <a:xfrm>
            <a:off x="4047612" y="629252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이화여자대학교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약학과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영통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김채연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A4A7044-1A2F-41ED-B25D-BFC3BE41EACC}"/>
              </a:ext>
            </a:extLst>
          </p:cNvPr>
          <p:cNvSpPr/>
          <p:nvPr/>
        </p:nvSpPr>
        <p:spPr>
          <a:xfrm>
            <a:off x="4055052" y="1948556"/>
            <a:ext cx="3274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러셀의 장점은 학생들이 공부를 잘할 수 있도록 관리를 잘해준다는 것입니다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우선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늘어지지 않고 표준시간표대로 규칙적으로 공부할 수 있었던 점이 좋았고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선생님들께서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바자관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안을 계속 점검하면서 공부에 방해되는 요소들은 해결해 주셔서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E22C5F6-0351-4FF4-92B3-A40E16079F06}"/>
              </a:ext>
            </a:extLst>
          </p:cNvPr>
          <p:cNvGrpSpPr/>
          <p:nvPr/>
        </p:nvGrpSpPr>
        <p:grpSpPr>
          <a:xfrm>
            <a:off x="4986182" y="1073454"/>
            <a:ext cx="1411874" cy="461665"/>
            <a:chOff x="1673192" y="1029594"/>
            <a:chExt cx="1411874" cy="461665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FD5DA5D-1BE1-4F50-A040-2FCF9B0416E2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292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281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B58668C-C84F-4CD7-A89C-859783E05B91}"/>
                </a:ext>
              </a:extLst>
            </p:cNvPr>
            <p:cNvSpPr/>
            <p:nvPr/>
          </p:nvSpPr>
          <p:spPr bwMode="auto">
            <a:xfrm>
              <a:off x="279706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57.9%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353CBA-C3C2-4B6B-9FF2-0E0E6E671721}"/>
              </a:ext>
            </a:extLst>
          </p:cNvPr>
          <p:cNvSpPr/>
          <p:nvPr/>
        </p:nvSpPr>
        <p:spPr>
          <a:xfrm>
            <a:off x="704850" y="2634682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47C71A1-9796-4D08-B54E-9951B7CD4D75}"/>
              </a:ext>
            </a:extLst>
          </p:cNvPr>
          <p:cNvSpPr/>
          <p:nvPr/>
        </p:nvSpPr>
        <p:spPr>
          <a:xfrm>
            <a:off x="719639" y="3649820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러셀은 정해진 의무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자습시간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외에도 아침에 일찍 등원하거나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심야자습을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할 수 있어서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러셀학원을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선택했습니다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1B646F8-FCAA-484C-BB79-BCAA15D8BF77}"/>
              </a:ext>
            </a:extLst>
          </p:cNvPr>
          <p:cNvSpPr/>
          <p:nvPr/>
        </p:nvSpPr>
        <p:spPr>
          <a:xfrm>
            <a:off x="706499" y="2714659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원광대학교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한의예과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중계 민지우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B09BE74-1510-4F2D-9B39-DC584C670289}"/>
              </a:ext>
            </a:extLst>
          </p:cNvPr>
          <p:cNvSpPr/>
          <p:nvPr/>
        </p:nvSpPr>
        <p:spPr>
          <a:xfrm>
            <a:off x="713939" y="4033963"/>
            <a:ext cx="3274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수능처럼 하루 종일 모의고사를 볼 수 있는 기회가 많지 않은데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러셀은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메대프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뿐만 아니라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퀄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모의고사 등으로 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1, 2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주에 한 번씩 그런 기회를 마련해 주어서 좋았습니다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또 제가 속했던 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HS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반의 장학 제도 조건 덕분에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수험생활이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지칠 때 다시금 의욕을 되찾았습니다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D99B238-A6A5-4FF2-A8B0-965511B50CAF}"/>
              </a:ext>
            </a:extLst>
          </p:cNvPr>
          <p:cNvGrpSpPr/>
          <p:nvPr/>
        </p:nvGrpSpPr>
        <p:grpSpPr>
          <a:xfrm>
            <a:off x="1645069" y="3142083"/>
            <a:ext cx="1440619" cy="461665"/>
            <a:chOff x="1673192" y="1029594"/>
            <a:chExt cx="1440619" cy="461665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2AB37F8-7521-46B0-A347-A967DBC793CA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291.5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280.5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FC418778-9341-432B-960A-9E80AE6D154A}"/>
                </a:ext>
              </a:extLst>
            </p:cNvPr>
            <p:cNvSpPr/>
            <p:nvPr/>
          </p:nvSpPr>
          <p:spPr bwMode="auto">
            <a:xfrm>
              <a:off x="2825811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56.4%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50C44A5-221F-4B23-9C24-301904B79D6E}"/>
              </a:ext>
            </a:extLst>
          </p:cNvPr>
          <p:cNvSpPr/>
          <p:nvPr/>
        </p:nvSpPr>
        <p:spPr>
          <a:xfrm>
            <a:off x="4044536" y="2636912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4F6C193-7254-40CC-8EE0-3562F0551C22}"/>
              </a:ext>
            </a:extLst>
          </p:cNvPr>
          <p:cNvSpPr/>
          <p:nvPr/>
        </p:nvSpPr>
        <p:spPr>
          <a:xfrm>
            <a:off x="4059325" y="3652050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“고등학교 친구의 추천으로 알게 되었고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</a:t>
            </a: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부산에서 대입 결과가 가장 좋은 학원이라 선택했습니다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7419249-A896-485D-872B-3CC98B518DAD}"/>
              </a:ext>
            </a:extLst>
          </p:cNvPr>
          <p:cNvSpPr/>
          <p:nvPr/>
        </p:nvSpPr>
        <p:spPr>
          <a:xfrm>
            <a:off x="4046185" y="2716889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센텀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김민재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4C8EEDA-1CBF-494E-876E-8E9F1292FA6D}"/>
              </a:ext>
            </a:extLst>
          </p:cNvPr>
          <p:cNvSpPr/>
          <p:nvPr/>
        </p:nvSpPr>
        <p:spPr>
          <a:xfrm>
            <a:off x="4053625" y="4036193"/>
            <a:ext cx="3274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바자관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바로 앞에 담임선생님께서 상주해 계시기 때문에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마음이 좀 불편하거나 공부가 잘 안 될 때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담임선생님과 상담하며 큰 도움을 받았습니다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선생님의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조언뿐만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아니라 전년도 합격 선배들의 이야기를 들으며 안정감을 얻을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FE9FA435-52D1-4BBD-8BE9-9A3317C91AD6}"/>
              </a:ext>
            </a:extLst>
          </p:cNvPr>
          <p:cNvGrpSpPr/>
          <p:nvPr/>
        </p:nvGrpSpPr>
        <p:grpSpPr>
          <a:xfrm>
            <a:off x="5051867" y="3110757"/>
            <a:ext cx="1485309" cy="461665"/>
            <a:chOff x="1673192" y="1029594"/>
            <a:chExt cx="1485309" cy="461665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F3B1045-73A4-4213-AC22-3EA371E067D7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299.5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282.5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1A5DF608-4AAA-4E9C-817B-A9D8CFF5FB8F}"/>
                </a:ext>
              </a:extLst>
            </p:cNvPr>
            <p:cNvSpPr/>
            <p:nvPr/>
          </p:nvSpPr>
          <p:spPr bwMode="auto">
            <a:xfrm>
              <a:off x="2870501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97.1%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7A68BE65-12BA-4371-9F72-3753428BC1BD}"/>
              </a:ext>
            </a:extLst>
          </p:cNvPr>
          <p:cNvGrpSpPr/>
          <p:nvPr/>
        </p:nvGrpSpPr>
        <p:grpSpPr>
          <a:xfrm>
            <a:off x="4233337" y="3164575"/>
            <a:ext cx="856365" cy="351291"/>
            <a:chOff x="7662919" y="3502947"/>
            <a:chExt cx="856365" cy="351291"/>
          </a:xfrm>
          <a:solidFill>
            <a:schemeClr val="bg1"/>
          </a:solidFill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929E1BF0-52D4-4000-B4FB-4E99039977EF}"/>
                </a:ext>
              </a:extLst>
            </p:cNvPr>
            <p:cNvSpPr/>
            <p:nvPr/>
          </p:nvSpPr>
          <p:spPr>
            <a:xfrm>
              <a:off x="7772448" y="3532399"/>
              <a:ext cx="649028" cy="29238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ko-KR" altLang="en-US" sz="700" b="1" spc="-100" dirty="0">
                  <a:solidFill>
                    <a:srgbClr val="AA7A3A"/>
                  </a:solidFill>
                  <a:latin typeface="+mn-ea"/>
                  <a:ea typeface="+mn-ea"/>
                </a:rPr>
                <a:t>전국 수석</a:t>
              </a:r>
              <a:endParaRPr lang="en-US" altLang="ko-KR" sz="700" b="1" spc="-100" dirty="0">
                <a:solidFill>
                  <a:srgbClr val="AA7A3A"/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600" b="1" spc="-100" dirty="0">
                  <a:solidFill>
                    <a:srgbClr val="AA7A3A"/>
                  </a:solidFill>
                  <a:latin typeface="+mn-ea"/>
                  <a:ea typeface="+mn-ea"/>
                </a:rPr>
                <a:t>(</a:t>
              </a:r>
              <a:r>
                <a:rPr lang="ko-KR" altLang="en-US" sz="600" b="1" spc="-100" dirty="0">
                  <a:solidFill>
                    <a:srgbClr val="AA7A3A"/>
                  </a:solidFill>
                  <a:latin typeface="+mn-ea"/>
                  <a:ea typeface="+mn-ea"/>
                </a:rPr>
                <a:t>자연계 백분위</a:t>
              </a:r>
              <a:r>
                <a:rPr lang="en-US" altLang="ko-KR" sz="600" b="1" spc="-100" dirty="0">
                  <a:solidFill>
                    <a:srgbClr val="AA7A3A"/>
                  </a:solidFill>
                  <a:latin typeface="+mn-ea"/>
                  <a:ea typeface="+mn-ea"/>
                </a:rPr>
                <a:t>)</a:t>
              </a:r>
            </a:p>
          </p:txBody>
        </p: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B606A3E9-8298-4F4B-AF29-488FA2857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3393"/>
            <a:stretch/>
          </p:blipFill>
          <p:spPr>
            <a:xfrm>
              <a:off x="8320086" y="3502947"/>
              <a:ext cx="199198" cy="351291"/>
            </a:xfrm>
            <a:prstGeom prst="rect">
              <a:avLst/>
            </a:prstGeom>
            <a:grpFill/>
          </p:spPr>
        </p:pic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587E83E2-F355-41D1-871C-43CB7A9F5A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BFFFB"/>
                </a:clrFrom>
                <a:clrTo>
                  <a:srgbClr val="FBFFFB">
                    <a:alpha val="0"/>
                  </a:srgbClr>
                </a:clrTo>
              </a:clrChange>
            </a:blip>
            <a:srcRect r="70780"/>
            <a:stretch/>
          </p:blipFill>
          <p:spPr>
            <a:xfrm>
              <a:off x="7662919" y="3502947"/>
              <a:ext cx="218752" cy="351291"/>
            </a:xfrm>
            <a:prstGeom prst="rect">
              <a:avLst/>
            </a:prstGeom>
            <a:grpFill/>
          </p:spPr>
        </p:pic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F74FCEC2-9150-4E58-9575-71189E894D4C}"/>
              </a:ext>
            </a:extLst>
          </p:cNvPr>
          <p:cNvSpPr/>
          <p:nvPr/>
        </p:nvSpPr>
        <p:spPr>
          <a:xfrm>
            <a:off x="704849" y="552870"/>
            <a:ext cx="6639428" cy="4133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68A2653D-EE55-4AA5-A598-A9B90ACDACE1}"/>
              </a:ext>
            </a:extLst>
          </p:cNvPr>
          <p:cNvSpPr/>
          <p:nvPr/>
        </p:nvSpPr>
        <p:spPr>
          <a:xfrm>
            <a:off x="632698" y="47667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48" name="화살표: 오른쪽으로 구부러짐 147">
            <a:extLst>
              <a:ext uri="{FF2B5EF4-FFF2-40B4-BE49-F238E27FC236}">
                <a16:creationId xmlns:a16="http://schemas.microsoft.com/office/drawing/2014/main" id="{1F0F2344-AD33-4011-9722-CBF9F25D2DE1}"/>
              </a:ext>
            </a:extLst>
          </p:cNvPr>
          <p:cNvSpPr/>
          <p:nvPr/>
        </p:nvSpPr>
        <p:spPr bwMode="auto">
          <a:xfrm rot="11713850">
            <a:off x="2491710" y="1144534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9" name="화살표: 오른쪽으로 구부러짐 148">
            <a:extLst>
              <a:ext uri="{FF2B5EF4-FFF2-40B4-BE49-F238E27FC236}">
                <a16:creationId xmlns:a16="http://schemas.microsoft.com/office/drawing/2014/main" id="{AE8884FD-DD00-4B87-83AD-8170382BC0B1}"/>
              </a:ext>
            </a:extLst>
          </p:cNvPr>
          <p:cNvSpPr/>
          <p:nvPr/>
        </p:nvSpPr>
        <p:spPr bwMode="auto">
          <a:xfrm rot="11713850">
            <a:off x="5864951" y="1144893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화살표: 오른쪽으로 구부러짐 149">
            <a:extLst>
              <a:ext uri="{FF2B5EF4-FFF2-40B4-BE49-F238E27FC236}">
                <a16:creationId xmlns:a16="http://schemas.microsoft.com/office/drawing/2014/main" id="{E7138BE3-C719-419B-AD5D-BC8AB93ADBEE}"/>
              </a:ext>
            </a:extLst>
          </p:cNvPr>
          <p:cNvSpPr/>
          <p:nvPr/>
        </p:nvSpPr>
        <p:spPr bwMode="auto">
          <a:xfrm rot="11713850">
            <a:off x="2576956" y="3216847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1" name="화살표: 오른쪽으로 구부러짐 150">
            <a:extLst>
              <a:ext uri="{FF2B5EF4-FFF2-40B4-BE49-F238E27FC236}">
                <a16:creationId xmlns:a16="http://schemas.microsoft.com/office/drawing/2014/main" id="{FE0A014C-DC47-44D5-A6A3-F3AED144123B}"/>
              </a:ext>
            </a:extLst>
          </p:cNvPr>
          <p:cNvSpPr/>
          <p:nvPr/>
        </p:nvSpPr>
        <p:spPr bwMode="auto">
          <a:xfrm rot="11713850">
            <a:off x="5976551" y="3194228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731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평촌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52BF9-71C8-4B10-A484-167919BB8314}"/>
              </a:ext>
            </a:extLst>
          </p:cNvPr>
          <p:cNvSpPr txBox="1"/>
          <p:nvPr/>
        </p:nvSpPr>
        <p:spPr>
          <a:xfrm>
            <a:off x="704850" y="1348932"/>
            <a:ext cx="662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러셀 평촌에서 최상위권 대입성공이 가능한 이유</a:t>
            </a:r>
            <a:r>
              <a:rPr lang="en-US" altLang="ko-KR" sz="16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러셀 평촌만의 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수능에 최적화된 시스템</a:t>
            </a:r>
            <a:r>
              <a:rPr lang="ko-KR" altLang="en-US" sz="1600" b="1" spc="-100" dirty="0">
                <a:latin typeface="+mn-ea"/>
                <a:ea typeface="+mn-ea"/>
              </a:rPr>
              <a:t>이었습니다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09D1229-2F8A-4AF5-BAD9-C9A1ECF06496}"/>
              </a:ext>
            </a:extLst>
          </p:cNvPr>
          <p:cNvSpPr/>
          <p:nvPr/>
        </p:nvSpPr>
        <p:spPr bwMode="auto">
          <a:xfrm>
            <a:off x="2577168" y="2564904"/>
            <a:ext cx="2880000" cy="2880000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5">
            <a:extLst>
              <a:ext uri="{FF2B5EF4-FFF2-40B4-BE49-F238E27FC236}">
                <a16:creationId xmlns:a16="http://schemas.microsoft.com/office/drawing/2014/main" id="{A9466AEB-A9F2-4FCE-96F2-045E93104C70}"/>
              </a:ext>
            </a:extLst>
          </p:cNvPr>
          <p:cNvSpPr/>
          <p:nvPr/>
        </p:nvSpPr>
        <p:spPr bwMode="auto">
          <a:xfrm>
            <a:off x="3116375" y="225688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모서리가 둥근 직사각형 32">
            <a:extLst>
              <a:ext uri="{FF2B5EF4-FFF2-40B4-BE49-F238E27FC236}">
                <a16:creationId xmlns:a16="http://schemas.microsoft.com/office/drawing/2014/main" id="{84CE49AF-AE12-495E-AAFE-65CA02D6CF8C}"/>
              </a:ext>
            </a:extLst>
          </p:cNvPr>
          <p:cNvSpPr/>
          <p:nvPr/>
        </p:nvSpPr>
        <p:spPr bwMode="auto">
          <a:xfrm>
            <a:off x="1497781" y="346490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모서리가 둥근 직사각형 33">
            <a:extLst>
              <a:ext uri="{FF2B5EF4-FFF2-40B4-BE49-F238E27FC236}">
                <a16:creationId xmlns:a16="http://schemas.microsoft.com/office/drawing/2014/main" id="{60EFEC9A-EC7D-4C7D-84F6-6AAF7D92F7B0}"/>
              </a:ext>
            </a:extLst>
          </p:cNvPr>
          <p:cNvSpPr/>
          <p:nvPr/>
        </p:nvSpPr>
        <p:spPr bwMode="auto">
          <a:xfrm>
            <a:off x="4736555" y="346490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모서리가 둥근 직사각형 34">
            <a:extLst>
              <a:ext uri="{FF2B5EF4-FFF2-40B4-BE49-F238E27FC236}">
                <a16:creationId xmlns:a16="http://schemas.microsoft.com/office/drawing/2014/main" id="{A7854905-8857-4CC5-B1E4-F98C5FBCB035}"/>
              </a:ext>
            </a:extLst>
          </p:cNvPr>
          <p:cNvSpPr/>
          <p:nvPr/>
        </p:nvSpPr>
        <p:spPr bwMode="auto">
          <a:xfrm>
            <a:off x="2072680" y="472514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모서리가 둥근 직사각형 35">
            <a:extLst>
              <a:ext uri="{FF2B5EF4-FFF2-40B4-BE49-F238E27FC236}">
                <a16:creationId xmlns:a16="http://schemas.microsoft.com/office/drawing/2014/main" id="{6B3274D5-0DCF-4D02-B21C-80330548B10B}"/>
              </a:ext>
            </a:extLst>
          </p:cNvPr>
          <p:cNvSpPr/>
          <p:nvPr/>
        </p:nvSpPr>
        <p:spPr bwMode="auto">
          <a:xfrm>
            <a:off x="4165324" y="472514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46E986-DE51-4767-A159-B4B1AB135C05}"/>
              </a:ext>
            </a:extLst>
          </p:cNvPr>
          <p:cNvSpPr/>
          <p:nvPr/>
        </p:nvSpPr>
        <p:spPr>
          <a:xfrm>
            <a:off x="3296195" y="3791897"/>
            <a:ext cx="1440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수능에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최적화된</a:t>
            </a:r>
            <a:r>
              <a:rPr lang="en-US" altLang="ko-KR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latin typeface="+mn-ea"/>
                <a:ea typeface="+mn-ea"/>
              </a:rPr>
              <a:t>시스템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AB394A-1C7E-45D2-AC11-A627BDF3E748}"/>
              </a:ext>
            </a:extLst>
          </p:cNvPr>
          <p:cNvSpPr txBox="1"/>
          <p:nvPr/>
        </p:nvSpPr>
        <p:spPr>
          <a:xfrm>
            <a:off x="3265628" y="2571198"/>
            <a:ext cx="1511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면학분위기로 소문난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0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B5A7ED-1D75-4B2E-BBB5-194C28B91ACD}"/>
              </a:ext>
            </a:extLst>
          </p:cNvPr>
          <p:cNvSpPr txBox="1"/>
          <p:nvPr/>
        </p:nvSpPr>
        <p:spPr>
          <a:xfrm>
            <a:off x="3125620" y="2258011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1674A1-68CC-4DED-88BC-CFDB7E00CF82}"/>
              </a:ext>
            </a:extLst>
          </p:cNvPr>
          <p:cNvSpPr txBox="1"/>
          <p:nvPr/>
        </p:nvSpPr>
        <p:spPr>
          <a:xfrm>
            <a:off x="4885318" y="3780907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000" b="1" spc="-100" dirty="0">
                <a:latin typeface="+mn-ea"/>
                <a:ea typeface="+mn-ea"/>
              </a:rPr>
              <a:t> </a:t>
            </a:r>
            <a:r>
              <a:rPr lang="ko-KR" altLang="en-US" sz="1000" b="1" spc="-100" dirty="0" err="1">
                <a:latin typeface="+mn-ea"/>
                <a:ea typeface="+mn-ea"/>
              </a:rPr>
              <a:t>온∙오프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수능 전문 강사진의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A55EA6-C65D-4CAF-9A73-F7F5C2AC227A}"/>
              </a:ext>
            </a:extLst>
          </p:cNvPr>
          <p:cNvSpPr txBox="1"/>
          <p:nvPr/>
        </p:nvSpPr>
        <p:spPr>
          <a:xfrm>
            <a:off x="4745311" y="346772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516948-5331-4C80-AD1B-1D4D073C7D06}"/>
              </a:ext>
            </a:extLst>
          </p:cNvPr>
          <p:cNvSpPr txBox="1"/>
          <p:nvPr/>
        </p:nvSpPr>
        <p:spPr>
          <a:xfrm>
            <a:off x="4301292" y="5045836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최상위권 전문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입시 담임선생님의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8D2A8C-A85F-4890-BDA9-4FE4F6094AF8}"/>
              </a:ext>
            </a:extLst>
          </p:cNvPr>
          <p:cNvSpPr txBox="1"/>
          <p:nvPr/>
        </p:nvSpPr>
        <p:spPr>
          <a:xfrm>
            <a:off x="4161285" y="473264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FBCCEA-A5F3-445F-AFE8-9B6505100546}"/>
              </a:ext>
            </a:extLst>
          </p:cNvPr>
          <p:cNvSpPr txBox="1"/>
          <p:nvPr/>
        </p:nvSpPr>
        <p:spPr>
          <a:xfrm>
            <a:off x="2213287" y="5045836"/>
            <a:ext cx="157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학습 의욕을 높여주는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0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장학 제도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F48973-19AA-4EAA-82EB-D77643BE017F}"/>
              </a:ext>
            </a:extLst>
          </p:cNvPr>
          <p:cNvSpPr txBox="1"/>
          <p:nvPr/>
        </p:nvSpPr>
        <p:spPr>
          <a:xfrm>
            <a:off x="2073280" y="473264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A718AF-6016-452E-980C-F3073EC9095C}"/>
              </a:ext>
            </a:extLst>
          </p:cNvPr>
          <p:cNvSpPr txBox="1"/>
          <p:nvPr/>
        </p:nvSpPr>
        <p:spPr>
          <a:xfrm>
            <a:off x="1636437" y="3784384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최상위권 대학에 합격한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선배들이 학습한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F3BA3B-22E0-425A-9461-9A5E9638D6E0}"/>
              </a:ext>
            </a:extLst>
          </p:cNvPr>
          <p:cNvSpPr txBox="1"/>
          <p:nvPr/>
        </p:nvSpPr>
        <p:spPr>
          <a:xfrm>
            <a:off x="1496430" y="347119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E531B4D-DF40-405C-98D8-91B478EF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092196"/>
              </p:ext>
            </p:extLst>
          </p:nvPr>
        </p:nvGraphicFramePr>
        <p:xfrm>
          <a:off x="8112801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94709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AB34442A-426B-405A-8BD0-11B97AF3B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52997"/>
              </p:ext>
            </p:extLst>
          </p:nvPr>
        </p:nvGraphicFramePr>
        <p:xfrm>
          <a:off x="107484" y="553976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평촌 모집요강 및 </a:t>
                      </a:r>
                      <a:r>
                        <a:rPr lang="ko-KR" altLang="en-US" sz="1000" b="0" spc="-1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지원혜택</a:t>
                      </a:r>
                      <a:endParaRPr lang="ko-KR" altLang="en-US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 평촌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84CB55-AEAD-45A2-B736-FBAFD8C017AA}"/>
              </a:ext>
            </a:extLst>
          </p:cNvPr>
          <p:cNvSpPr/>
          <p:nvPr/>
        </p:nvSpPr>
        <p:spPr bwMode="auto">
          <a:xfrm>
            <a:off x="1871870" y="1362681"/>
            <a:ext cx="904886" cy="27317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B16AE5-49AF-480D-B4F9-4E4BAD04C7B7}"/>
              </a:ext>
            </a:extLst>
          </p:cNvPr>
          <p:cNvSpPr/>
          <p:nvPr/>
        </p:nvSpPr>
        <p:spPr>
          <a:xfrm>
            <a:off x="1833098" y="12805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279196-AC33-4D3C-B390-49A232EDDA2B}"/>
              </a:ext>
            </a:extLst>
          </p:cNvPr>
          <p:cNvSpPr/>
          <p:nvPr/>
        </p:nvSpPr>
        <p:spPr bwMode="auto">
          <a:xfrm>
            <a:off x="1760843" y="1670701"/>
            <a:ext cx="973967" cy="21682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1EA2CC-8FE5-4864-BD36-EB740D647469}"/>
              </a:ext>
            </a:extLst>
          </p:cNvPr>
          <p:cNvSpPr/>
          <p:nvPr/>
        </p:nvSpPr>
        <p:spPr>
          <a:xfrm>
            <a:off x="1722072" y="158858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8346156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상세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SOMA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0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SOMA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0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100" spc="-100" dirty="0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메가화면안</Template>
  <TotalTime>93365</TotalTime>
  <Words>6873</Words>
  <Application>Microsoft Office PowerPoint</Application>
  <PresentationFormat>A4 용지(210x297mm)</PresentationFormat>
  <Paragraphs>1457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11</vt:i4>
      </vt:variant>
      <vt:variant>
        <vt:lpstr>슬라이드 제목</vt:lpstr>
      </vt:variant>
      <vt:variant>
        <vt:i4>42</vt:i4>
      </vt:variant>
    </vt:vector>
  </HeadingPairs>
  <TitlesOfParts>
    <vt:vector size="64" baseType="lpstr">
      <vt:lpstr>굴림</vt:lpstr>
      <vt:lpstr>돋움</vt:lpstr>
      <vt:lpstr>돋움체</vt:lpstr>
      <vt:lpstr>맑은 고딕</vt:lpstr>
      <vt:lpstr>바탕체</vt:lpstr>
      <vt:lpstr>Arial</vt:lpstr>
      <vt:lpstr>Calibri</vt:lpstr>
      <vt:lpstr>Calibri Light</vt:lpstr>
      <vt:lpstr>Segoe UI</vt:lpstr>
      <vt:lpstr>Verdana</vt:lpstr>
      <vt:lpstr>Wingdings</vt:lpstr>
      <vt:lpstr>3_기본 디자인</vt:lpstr>
      <vt:lpstr>4_기본 디자인</vt:lpstr>
      <vt:lpstr>5_기본 디자인</vt:lpstr>
      <vt:lpstr>6_기본 디자인</vt:lpstr>
      <vt:lpstr>9_기본 디자인</vt:lpstr>
      <vt:lpstr>10_기본 디자인</vt:lpstr>
      <vt:lpstr>Office 테마</vt:lpstr>
      <vt:lpstr>SOMA</vt:lpstr>
      <vt:lpstr>7_기본 디자인</vt:lpstr>
      <vt:lpstr>상세내용</vt:lpstr>
      <vt:lpstr>1_SOMA</vt:lpstr>
      <vt:lpstr>PowerPoint 프레젠테이션</vt:lpstr>
      <vt:lpstr>PowerPoint 프레젠테이션</vt:lpstr>
      <vt:lpstr>2024 N수 정규반(평촌 PC)</vt:lpstr>
      <vt:lpstr>2024 N수 정규반(평촌 PC)</vt:lpstr>
      <vt:lpstr>2024 N수 정규반(평촌 PC)</vt:lpstr>
      <vt:lpstr>2024 N수 정규반(평촌 PC)</vt:lpstr>
      <vt:lpstr>2024 N수 정규반(평촌 PC)</vt:lpstr>
      <vt:lpstr>2024 N수 정규반(평촌 PC)</vt:lpstr>
      <vt:lpstr>2024 N수 정규반(평촌 PC)</vt:lpstr>
      <vt:lpstr>2024 N수 정규반(평촌 PC)</vt:lpstr>
      <vt:lpstr>2024 N수 정규반(평촌 PC)</vt:lpstr>
      <vt:lpstr>2024 N수 정규반(평촌 PC)</vt:lpstr>
      <vt:lpstr>2024 N수 정규반(평촌 PC)</vt:lpstr>
      <vt:lpstr>2024 N수 정규반(평촌 PC)</vt:lpstr>
      <vt:lpstr>2024 N수 정규반(평촌 PC)</vt:lpstr>
      <vt:lpstr>2024 N수 정규반(평촌 PC)</vt:lpstr>
      <vt:lpstr>2024 N수 정규반(평촌 PC)</vt:lpstr>
      <vt:lpstr>2024 N수 정규반(평촌 PC)</vt:lpstr>
      <vt:lpstr>2024 N수 정규반(평촌 PC)</vt:lpstr>
      <vt:lpstr>2024 N수 정규반(평촌 PC)</vt:lpstr>
      <vt:lpstr>2024 N수 정규반(평촌 PC)</vt:lpstr>
      <vt:lpstr>2024 N수 정규반(평촌 PC)</vt:lpstr>
      <vt:lpstr>2024 N수 정규반(평촌 PC)</vt:lpstr>
      <vt:lpstr>2024 N수 정규반(평촌 PC)</vt:lpstr>
      <vt:lpstr>2024 N수 정규반(평촌 MO)</vt:lpstr>
      <vt:lpstr>2024 N수 정규반(평촌 MO)</vt:lpstr>
      <vt:lpstr>2024 N수 정규반(평촌 MO)</vt:lpstr>
      <vt:lpstr>2024 N수 정규반(평촌 MO)</vt:lpstr>
      <vt:lpstr>2024 N수 정규반(평촌 MO)</vt:lpstr>
      <vt:lpstr>2024 N수 정규반(평촌 MO)</vt:lpstr>
      <vt:lpstr>2024 N수 정규반(평촌 MO)</vt:lpstr>
      <vt:lpstr>2024 N수 정규반(평촌 MO)</vt:lpstr>
      <vt:lpstr>2024 N수 정규반(평촌 MO)</vt:lpstr>
      <vt:lpstr>2024 N수 정규반(평촌 MO)</vt:lpstr>
      <vt:lpstr>2024 N수 정규반(평촌 MO)</vt:lpstr>
      <vt:lpstr>2024 N수 정규반(평촌 MO)</vt:lpstr>
      <vt:lpstr>2024 N수 정규반(평촌 MO)</vt:lpstr>
      <vt:lpstr>2024 N수 정규반(평촌 MO)</vt:lpstr>
      <vt:lpstr>2024 N수 정규반(평촌 MO)</vt:lpstr>
      <vt:lpstr>2024 N수 정규반(평촌 MO)</vt:lpstr>
      <vt:lpstr>2024 N수 정규반(평촌 MO)</vt:lpstr>
      <vt:lpstr>2024 N수 정규반(평촌 MO)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User</dc:creator>
  <cp:lastModifiedBy>mega</cp:lastModifiedBy>
  <cp:revision>15104</cp:revision>
  <cp:lastPrinted>2021-11-15T10:46:54Z</cp:lastPrinted>
  <dcterms:created xsi:type="dcterms:W3CDTF">2010-04-05T09:26:10Z</dcterms:created>
  <dcterms:modified xsi:type="dcterms:W3CDTF">2023-11-16T01:33:08Z</dcterms:modified>
</cp:coreProperties>
</file>